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320"/>
        </a:solidFill>
      </p:bgPr>
    </p:bg>
    <p:spTree>
      <p:nvGrpSpPr>
        <p:cNvPr id="1" name=""/>
        <p:cNvGrpSpPr/>
        <p:nvPr/>
      </p:nvGrpSpPr>
      <p:grpSpPr>
        <a:xfrm>
          <a:off x="0" y="0"/>
          <a:ext cx="0" cy="0"/>
          <a:chOff x="0" y="0"/>
          <a:chExt cx="0" cy="0"/>
        </a:xfrm>
      </p:grpSpPr>
      <p:sp>
        <p:nvSpPr>
          <p:cNvPr id="2" name="Shape 0"/>
          <p:cNvSpPr/>
          <p:nvPr/>
        </p:nvSpPr>
        <p:spPr>
          <a:xfrm>
            <a:off x="548640" y="457200"/>
            <a:ext cx="274320" cy="274320"/>
          </a:xfrm>
          <a:prstGeom prst="rect">
            <a:avLst/>
          </a:prstGeom>
          <a:solidFill>
            <a:srgbClr val="C76F3D"/>
          </a:solidFill>
          <a:ln/>
        </p:spPr>
      </p:sp>
      <p:sp>
        <p:nvSpPr>
          <p:cNvPr id="3" name="Text 1"/>
          <p:cNvSpPr/>
          <p:nvPr/>
        </p:nvSpPr>
        <p:spPr>
          <a:xfrm>
            <a:off x="548640" y="1554480"/>
            <a:ext cx="7315200" cy="1097280"/>
          </a:xfrm>
          <a:prstGeom prst="rect">
            <a:avLst/>
          </a:prstGeom>
          <a:noFill/>
          <a:ln/>
        </p:spPr>
        <p:txBody>
          <a:bodyPr wrap="square" lIns="0" tIns="0" rIns="0" bIns="0" rtlCol="0" anchor="ctr"/>
          <a:lstStyle/>
          <a:p>
            <a:pPr indent="0" marL="0">
              <a:buNone/>
            </a:pPr>
            <a:r>
              <a:rPr lang="en-US" sz="7200" b="1" dirty="0">
                <a:solidFill>
                  <a:srgbClr val="FFFFFF"/>
                </a:solidFill>
                <a:latin typeface="Arial Black" pitchFamily="34" charset="0"/>
                <a:ea typeface="Arial Black" pitchFamily="34" charset="-122"/>
                <a:cs typeface="Arial Black" pitchFamily="34" charset="-120"/>
              </a:rPr>
              <a:t>Likeness</a:t>
            </a:r>
            <a:endParaRPr lang="en-US" sz="7200" dirty="0"/>
          </a:p>
        </p:txBody>
      </p:sp>
      <p:sp>
        <p:nvSpPr>
          <p:cNvPr id="4" name="Text 2"/>
          <p:cNvSpPr/>
          <p:nvPr/>
        </p:nvSpPr>
        <p:spPr>
          <a:xfrm>
            <a:off x="548640" y="2697480"/>
            <a:ext cx="7772400" cy="457200"/>
          </a:xfrm>
          <a:prstGeom prst="rect">
            <a:avLst/>
          </a:prstGeom>
          <a:noFill/>
          <a:ln/>
        </p:spPr>
        <p:txBody>
          <a:bodyPr wrap="square" lIns="0" tIns="0" rIns="0" bIns="0" rtlCol="0" anchor="ctr"/>
          <a:lstStyle/>
          <a:p>
            <a:pPr indent="0" marL="0">
              <a:buNone/>
            </a:pPr>
            <a:r>
              <a:rPr lang="en-US" sz="2000" dirty="0">
                <a:solidFill>
                  <a:srgbClr val="FAF7F2"/>
                </a:solidFill>
                <a:latin typeface="Calibri" pitchFamily="34" charset="0"/>
                <a:ea typeface="Calibri" pitchFamily="34" charset="-122"/>
                <a:cs typeface="Calibri" pitchFamily="34" charset="-120"/>
              </a:rPr>
              <a:t>Creator-owned AI likeness, built consent-first.</a:t>
            </a:r>
            <a:endParaRPr lang="en-US" sz="2000" dirty="0"/>
          </a:p>
        </p:txBody>
      </p:sp>
      <p:sp>
        <p:nvSpPr>
          <p:cNvPr id="5" name="Shape 3"/>
          <p:cNvSpPr/>
          <p:nvPr/>
        </p:nvSpPr>
        <p:spPr>
          <a:xfrm>
            <a:off x="548640" y="3383280"/>
            <a:ext cx="731520" cy="36576"/>
          </a:xfrm>
          <a:prstGeom prst="rect">
            <a:avLst/>
          </a:prstGeom>
          <a:solidFill>
            <a:srgbClr val="C76F3D"/>
          </a:solidFill>
          <a:ln/>
        </p:spPr>
      </p:sp>
      <p:sp>
        <p:nvSpPr>
          <p:cNvPr id="6" name="Text 4"/>
          <p:cNvSpPr/>
          <p:nvPr/>
        </p:nvSpPr>
        <p:spPr>
          <a:xfrm>
            <a:off x="548640" y="3520440"/>
            <a:ext cx="7315200" cy="320040"/>
          </a:xfrm>
          <a:prstGeom prst="rect">
            <a:avLst/>
          </a:prstGeom>
          <a:noFill/>
          <a:ln/>
        </p:spPr>
        <p:txBody>
          <a:bodyPr wrap="square" lIns="0" tIns="0" rIns="0" bIns="0" rtlCol="0" anchor="ctr"/>
          <a:lstStyle/>
          <a:p>
            <a:pPr indent="0" marL="0">
              <a:buNone/>
            </a:pPr>
            <a:r>
              <a:rPr lang="en-US" sz="1300" i="1" dirty="0">
                <a:solidFill>
                  <a:srgbClr val="D1D5DB"/>
                </a:solidFill>
                <a:latin typeface="Calibri" pitchFamily="34" charset="0"/>
                <a:ea typeface="Calibri" pitchFamily="34" charset="-122"/>
                <a:cs typeface="Calibri" pitchFamily="34" charset="-120"/>
              </a:rPr>
              <a:t>A founder brief for prospective cofounders</a:t>
            </a:r>
            <a:endParaRPr lang="en-US" sz="1300" dirty="0"/>
          </a:p>
        </p:txBody>
      </p:sp>
      <p:sp>
        <p:nvSpPr>
          <p:cNvPr id="7" name="Text 5"/>
          <p:cNvSpPr/>
          <p:nvPr/>
        </p:nvSpPr>
        <p:spPr>
          <a:xfrm>
            <a:off x="548640" y="4686300"/>
            <a:ext cx="3657600" cy="228600"/>
          </a:xfrm>
          <a:prstGeom prst="rect">
            <a:avLst/>
          </a:prstGeom>
          <a:noFill/>
          <a:ln/>
        </p:spPr>
        <p:txBody>
          <a:bodyPr wrap="square" lIns="0" tIns="0" rIns="0" bIns="0" rtlCol="0" anchor="ctr"/>
          <a:lstStyle/>
          <a:p>
            <a:pPr indent="0" marL="0">
              <a:buNone/>
            </a:pPr>
            <a:r>
              <a:rPr lang="en-US" sz="900" spc="300" kern="0" dirty="0">
                <a:solidFill>
                  <a:srgbClr val="6B7280"/>
                </a:solidFill>
                <a:latin typeface="Calibri" pitchFamily="34" charset="0"/>
                <a:ea typeface="Calibri" pitchFamily="34" charset="-122"/>
                <a:cs typeface="Calibri" pitchFamily="34" charset="-120"/>
              </a:rPr>
              <a:t>Confidential · Pre-seed</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MVP SCOPE</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What we'd build first</a:t>
            </a:r>
            <a:endParaRPr lang="en-US" sz="2800" dirty="0"/>
          </a:p>
        </p:txBody>
      </p:sp>
      <p:sp>
        <p:nvSpPr>
          <p:cNvPr id="4" name="Shape 2"/>
          <p:cNvSpPr/>
          <p:nvPr/>
        </p:nvSpPr>
        <p:spPr>
          <a:xfrm>
            <a:off x="548640" y="1417320"/>
            <a:ext cx="3840480" cy="2971800"/>
          </a:xfrm>
          <a:prstGeom prst="rect">
            <a:avLst/>
          </a:prstGeom>
          <a:solidFill>
            <a:srgbClr val="FAF7F2"/>
          </a:solidFill>
          <a:ln/>
        </p:spPr>
      </p:sp>
      <p:sp>
        <p:nvSpPr>
          <p:cNvPr id="5" name="Shape 3"/>
          <p:cNvSpPr/>
          <p:nvPr/>
        </p:nvSpPr>
        <p:spPr>
          <a:xfrm>
            <a:off x="548640" y="1417320"/>
            <a:ext cx="54864" cy="2971800"/>
          </a:xfrm>
          <a:prstGeom prst="rect">
            <a:avLst/>
          </a:prstGeom>
          <a:solidFill>
            <a:srgbClr val="C76F3D"/>
          </a:solidFill>
          <a:ln/>
        </p:spPr>
      </p:sp>
      <p:sp>
        <p:nvSpPr>
          <p:cNvPr id="6" name="Text 4"/>
          <p:cNvSpPr/>
          <p:nvPr/>
        </p:nvSpPr>
        <p:spPr>
          <a:xfrm>
            <a:off x="822960" y="1600200"/>
            <a:ext cx="3474720" cy="274320"/>
          </a:xfrm>
          <a:prstGeom prst="rect">
            <a:avLst/>
          </a:prstGeom>
          <a:noFill/>
          <a:ln/>
        </p:spPr>
        <p:txBody>
          <a:bodyPr wrap="square" lIns="0" tIns="0" rIns="0" bIns="0" rtlCol="0" anchor="ctr"/>
          <a:lstStyle/>
          <a:p>
            <a:pPr indent="0" marL="0">
              <a:buNone/>
            </a:pPr>
            <a:r>
              <a:rPr lang="en-US" sz="1000" b="1" spc="300" kern="0" dirty="0">
                <a:solidFill>
                  <a:srgbClr val="C76F3D"/>
                </a:solidFill>
                <a:latin typeface="Calibri" pitchFamily="34" charset="0"/>
                <a:ea typeface="Calibri" pitchFamily="34" charset="-122"/>
                <a:cs typeface="Calibri" pitchFamily="34" charset="-120"/>
              </a:rPr>
              <a:t>IN — DAY ONE</a:t>
            </a:r>
            <a:endParaRPr lang="en-US" sz="1000" dirty="0"/>
          </a:p>
        </p:txBody>
      </p:sp>
      <p:sp>
        <p:nvSpPr>
          <p:cNvPr id="7" name="Text 5"/>
          <p:cNvSpPr/>
          <p:nvPr/>
        </p:nvSpPr>
        <p:spPr>
          <a:xfrm>
            <a:off x="822960" y="1965960"/>
            <a:ext cx="3474720" cy="2331720"/>
          </a:xfrm>
          <a:prstGeom prst="rect">
            <a:avLst/>
          </a:prstGeom>
          <a:noFill/>
          <a:ln/>
        </p:spPr>
        <p:txBody>
          <a:bodyPr wrap="square" lIns="0" tIns="0" rIns="0" bIns="0" rtlCol="0" anchor="ctr"/>
          <a:lstStyle/>
          <a:p>
            <a:pPr marL="342900" indent="-342900">
              <a:spcAft>
                <a:spcPts val="400"/>
              </a:spcAft>
              <a:buSzPct val="100000"/>
              <a:buChar char="•"/>
            </a:pPr>
            <a:r>
              <a:rPr lang="en-US" sz="1200" dirty="0">
                <a:solidFill>
                  <a:srgbClr val="1A1F36"/>
                </a:solidFill>
                <a:latin typeface="Calibri" pitchFamily="34" charset="0"/>
                <a:ea typeface="Calibri" pitchFamily="34" charset="-122"/>
                <a:cs typeface="Calibri" pitchFamily="34" charset="-120"/>
              </a:rPr>
              <a:t>5–10 invite-only creators</a:t>
            </a:r>
            <a:endParaRPr lang="en-US" sz="1200" dirty="0"/>
          </a:p>
          <a:p>
            <a:pPr marL="342900" indent="-342900">
              <a:spcAft>
                <a:spcPts val="400"/>
              </a:spcAft>
              <a:buSzPct val="100000"/>
              <a:buChar char="•"/>
            </a:pPr>
            <a:r>
              <a:rPr lang="en-US" sz="1200" dirty="0">
                <a:solidFill>
                  <a:srgbClr val="1A1F36"/>
                </a:solidFill>
                <a:latin typeface="Calibri" pitchFamily="34" charset="0"/>
                <a:ea typeface="Calibri" pitchFamily="34" charset="-122"/>
                <a:cs typeface="Calibri" pitchFamily="34" charset="-120"/>
              </a:rPr>
              <a:t>Manual model training</a:t>
            </a:r>
            <a:endParaRPr lang="en-US" sz="1200" dirty="0"/>
          </a:p>
          <a:p>
            <a:pPr marL="342900" indent="-342900">
              <a:spcAft>
                <a:spcPts val="400"/>
              </a:spcAft>
              <a:buSzPct val="100000"/>
              <a:buChar char="•"/>
            </a:pPr>
            <a:r>
              <a:rPr lang="en-US" sz="1200" dirty="0">
                <a:solidFill>
                  <a:srgbClr val="1A1F36"/>
                </a:solidFill>
                <a:latin typeface="Calibri" pitchFamily="34" charset="0"/>
                <a:ea typeface="Calibri" pitchFamily="34" charset="-122"/>
                <a:cs typeface="Calibri" pitchFamily="34" charset="-120"/>
              </a:rPr>
              <a:t>Still images only</a:t>
            </a:r>
            <a:endParaRPr lang="en-US" sz="1200" dirty="0"/>
          </a:p>
          <a:p>
            <a:pPr marL="342900" indent="-342900">
              <a:spcAft>
                <a:spcPts val="400"/>
              </a:spcAft>
              <a:buSzPct val="100000"/>
              <a:buChar char="•"/>
            </a:pPr>
            <a:r>
              <a:rPr lang="en-US" sz="1200" dirty="0">
                <a:solidFill>
                  <a:srgbClr val="1A1F36"/>
                </a:solidFill>
                <a:latin typeface="Calibri" pitchFamily="34" charset="0"/>
                <a:ea typeface="Calibri" pitchFamily="34" charset="-122"/>
                <a:cs typeface="Calibri" pitchFamily="34" charset="-120"/>
              </a:rPr>
              <a:t>License engine and approval queue</a:t>
            </a:r>
            <a:endParaRPr lang="en-US" sz="1200" dirty="0"/>
          </a:p>
          <a:p>
            <a:pPr marL="342900" indent="-342900">
              <a:spcAft>
                <a:spcPts val="400"/>
              </a:spcAft>
              <a:buSzPct val="100000"/>
              <a:buChar char="•"/>
            </a:pPr>
            <a:r>
              <a:rPr lang="en-US" sz="1200" dirty="0">
                <a:solidFill>
                  <a:srgbClr val="1A1F36"/>
                </a:solidFill>
                <a:latin typeface="Calibri" pitchFamily="34" charset="0"/>
                <a:ea typeface="Calibri" pitchFamily="34" charset="-122"/>
                <a:cs typeface="Calibri" pitchFamily="34" charset="-120"/>
              </a:rPr>
              <a:t>Subscriptions + compute credits</a:t>
            </a:r>
            <a:endParaRPr lang="en-US" sz="1200" dirty="0"/>
          </a:p>
          <a:p>
            <a:pPr marL="342900" indent="-342900">
              <a:spcAft>
                <a:spcPts val="400"/>
              </a:spcAft>
              <a:buSzPct val="100000"/>
              <a:buChar char="•"/>
            </a:pPr>
            <a:r>
              <a:rPr lang="en-US" sz="1200" dirty="0">
                <a:solidFill>
                  <a:srgbClr val="1A1F36"/>
                </a:solidFill>
                <a:latin typeface="Calibri" pitchFamily="34" charset="0"/>
                <a:ea typeface="Calibri" pitchFamily="34" charset="-122"/>
                <a:cs typeface="Calibri" pitchFamily="34" charset="-120"/>
              </a:rPr>
              <a:t>Watermarked outputs, perceptual hashes</a:t>
            </a:r>
            <a:endParaRPr lang="en-US" sz="1200" dirty="0"/>
          </a:p>
          <a:p>
            <a:pPr marL="342900" indent="-342900">
              <a:spcAft>
                <a:spcPts val="400"/>
              </a:spcAft>
              <a:buSzPct val="100000"/>
              <a:buChar char="•"/>
            </a:pPr>
            <a:r>
              <a:rPr lang="en-US" sz="1200" dirty="0">
                <a:solidFill>
                  <a:srgbClr val="1A1F36"/>
                </a:solidFill>
                <a:latin typeface="Calibri" pitchFamily="34" charset="0"/>
                <a:ea typeface="Calibri" pitchFamily="34" charset="-122"/>
                <a:cs typeface="Calibri" pitchFamily="34" charset="-120"/>
              </a:rPr>
              <a:t>Manual moderation</a:t>
            </a:r>
            <a:endParaRPr lang="en-US" sz="1200" dirty="0"/>
          </a:p>
        </p:txBody>
      </p:sp>
      <p:sp>
        <p:nvSpPr>
          <p:cNvPr id="8" name="Shape 6"/>
          <p:cNvSpPr/>
          <p:nvPr/>
        </p:nvSpPr>
        <p:spPr>
          <a:xfrm>
            <a:off x="4754880" y="1417320"/>
            <a:ext cx="3840480" cy="2971800"/>
          </a:xfrm>
          <a:prstGeom prst="rect">
            <a:avLst/>
          </a:prstGeom>
          <a:solidFill>
            <a:srgbClr val="F4F3F0"/>
          </a:solidFill>
          <a:ln/>
        </p:spPr>
      </p:sp>
      <p:sp>
        <p:nvSpPr>
          <p:cNvPr id="9" name="Text 7"/>
          <p:cNvSpPr/>
          <p:nvPr/>
        </p:nvSpPr>
        <p:spPr>
          <a:xfrm>
            <a:off x="5029200" y="1600200"/>
            <a:ext cx="3474720" cy="274320"/>
          </a:xfrm>
          <a:prstGeom prst="rect">
            <a:avLst/>
          </a:prstGeom>
          <a:noFill/>
          <a:ln/>
        </p:spPr>
        <p:txBody>
          <a:bodyPr wrap="square" lIns="0" tIns="0" rIns="0" bIns="0" rtlCol="0" anchor="ctr"/>
          <a:lstStyle/>
          <a:p>
            <a:pPr indent="0" marL="0">
              <a:buNone/>
            </a:pPr>
            <a:r>
              <a:rPr lang="en-US" sz="1000" b="1" spc="300" kern="0" dirty="0">
                <a:solidFill>
                  <a:srgbClr val="6B7280"/>
                </a:solidFill>
                <a:latin typeface="Calibri" pitchFamily="34" charset="0"/>
                <a:ea typeface="Calibri" pitchFamily="34" charset="-122"/>
                <a:cs typeface="Calibri" pitchFamily="34" charset="-120"/>
              </a:rPr>
              <a:t>OUT — UNTIL LATER</a:t>
            </a:r>
            <a:endParaRPr lang="en-US" sz="1000" dirty="0"/>
          </a:p>
        </p:txBody>
      </p:sp>
      <p:sp>
        <p:nvSpPr>
          <p:cNvPr id="10" name="Text 8"/>
          <p:cNvSpPr/>
          <p:nvPr/>
        </p:nvSpPr>
        <p:spPr>
          <a:xfrm>
            <a:off x="5029200" y="1965960"/>
            <a:ext cx="3474720" cy="2331720"/>
          </a:xfrm>
          <a:prstGeom prst="rect">
            <a:avLst/>
          </a:prstGeom>
          <a:noFill/>
          <a:ln/>
        </p:spPr>
        <p:txBody>
          <a:bodyPr wrap="square" lIns="0" tIns="0" rIns="0" bIns="0" rtlCol="0" anchor="ctr"/>
          <a:lstStyle/>
          <a:p>
            <a:pPr marL="342900" indent="-342900">
              <a:spcAft>
                <a:spcPts val="400"/>
              </a:spcAft>
              <a:buSzPct val="100000"/>
              <a:buChar char="•"/>
            </a:pPr>
            <a:r>
              <a:rPr lang="en-US" sz="1200" dirty="0">
                <a:solidFill>
                  <a:srgbClr val="6B7280"/>
                </a:solidFill>
                <a:latin typeface="Calibri" pitchFamily="34" charset="0"/>
                <a:ea typeface="Calibri" pitchFamily="34" charset="-122"/>
                <a:cs typeface="Calibri" pitchFamily="34" charset="-120"/>
              </a:rPr>
              <a:t>Video generation</a:t>
            </a:r>
            <a:endParaRPr lang="en-US" sz="1200" dirty="0"/>
          </a:p>
          <a:p>
            <a:pPr marL="342900" indent="-342900">
              <a:spcAft>
                <a:spcPts val="400"/>
              </a:spcAft>
              <a:buSzPct val="100000"/>
              <a:buChar char="•"/>
            </a:pPr>
            <a:r>
              <a:rPr lang="en-US" sz="1200" dirty="0">
                <a:solidFill>
                  <a:srgbClr val="6B7280"/>
                </a:solidFill>
                <a:latin typeface="Calibri" pitchFamily="34" charset="0"/>
                <a:ea typeface="Calibri" pitchFamily="34" charset="-122"/>
                <a:cs typeface="Calibri" pitchFamily="34" charset="-120"/>
              </a:rPr>
              <a:t>Voice cloning</a:t>
            </a:r>
            <a:endParaRPr lang="en-US" sz="1200" dirty="0"/>
          </a:p>
          <a:p>
            <a:pPr marL="342900" indent="-342900">
              <a:spcAft>
                <a:spcPts val="400"/>
              </a:spcAft>
              <a:buSzPct val="100000"/>
              <a:buChar char="•"/>
            </a:pPr>
            <a:r>
              <a:rPr lang="en-US" sz="1200" dirty="0">
                <a:solidFill>
                  <a:srgbClr val="6B7280"/>
                </a:solidFill>
                <a:latin typeface="Calibri" pitchFamily="34" charset="0"/>
                <a:ea typeface="Calibri" pitchFamily="34" charset="-122"/>
                <a:cs typeface="Calibri" pitchFamily="34" charset="-120"/>
              </a:rPr>
              <a:t>Public discovery / search</a:t>
            </a:r>
            <a:endParaRPr lang="en-US" sz="1200" dirty="0"/>
          </a:p>
          <a:p>
            <a:pPr marL="342900" indent="-342900">
              <a:spcAft>
                <a:spcPts val="400"/>
              </a:spcAft>
              <a:buSzPct val="100000"/>
              <a:buChar char="•"/>
            </a:pPr>
            <a:r>
              <a:rPr lang="en-US" sz="1200" dirty="0">
                <a:solidFill>
                  <a:srgbClr val="6B7280"/>
                </a:solidFill>
                <a:latin typeface="Calibri" pitchFamily="34" charset="0"/>
                <a:ea typeface="Calibri" pitchFamily="34" charset="-122"/>
                <a:cs typeface="Calibri" pitchFamily="34" charset="-120"/>
              </a:rPr>
              <a:t>Open API</a:t>
            </a:r>
            <a:endParaRPr lang="en-US" sz="1200" dirty="0"/>
          </a:p>
          <a:p>
            <a:pPr marL="342900" indent="-342900">
              <a:spcAft>
                <a:spcPts val="400"/>
              </a:spcAft>
              <a:buSzPct val="100000"/>
              <a:buChar char="•"/>
            </a:pPr>
            <a:r>
              <a:rPr lang="en-US" sz="1200" dirty="0">
                <a:solidFill>
                  <a:srgbClr val="6B7280"/>
                </a:solidFill>
                <a:latin typeface="Calibri" pitchFamily="34" charset="0"/>
                <a:ea typeface="Calibri" pitchFamily="34" charset="-122"/>
                <a:cs typeface="Calibri" pitchFamily="34" charset="-120"/>
              </a:rPr>
              <a:t>Self-insert (fan likeness)</a:t>
            </a:r>
            <a:endParaRPr lang="en-US" sz="1200" dirty="0"/>
          </a:p>
          <a:p>
            <a:pPr marL="342900" indent="-342900">
              <a:spcAft>
                <a:spcPts val="400"/>
              </a:spcAft>
              <a:buSzPct val="100000"/>
              <a:buChar char="•"/>
            </a:pPr>
            <a:r>
              <a:rPr lang="en-US" sz="1200" dirty="0">
                <a:solidFill>
                  <a:srgbClr val="6B7280"/>
                </a:solidFill>
                <a:latin typeface="Calibri" pitchFamily="34" charset="0"/>
                <a:ea typeface="Calibri" pitchFamily="34" charset="-122"/>
                <a:cs typeface="Calibri" pitchFamily="34" charset="-120"/>
              </a:rPr>
              <a:t>Unrestricted creator collaborations</a:t>
            </a:r>
            <a:endParaRPr lang="en-US" sz="1200" dirty="0"/>
          </a:p>
          <a:p>
            <a:pPr marL="342900" indent="-342900">
              <a:spcAft>
                <a:spcPts val="400"/>
              </a:spcAft>
              <a:buSzPct val="100000"/>
              <a:buChar char="•"/>
            </a:pPr>
            <a:r>
              <a:rPr lang="en-US" sz="1200" dirty="0">
                <a:solidFill>
                  <a:srgbClr val="6B7280"/>
                </a:solidFill>
                <a:latin typeface="Calibri" pitchFamily="34" charset="0"/>
                <a:ea typeface="Calibri" pitchFamily="34" charset="-122"/>
                <a:cs typeface="Calibri" pitchFamily="34" charset="-120"/>
              </a:rPr>
              <a:t>Mobile app store distribution</a:t>
            </a:r>
            <a:endParaRPr lang="en-US" sz="1200" dirty="0"/>
          </a:p>
        </p:txBody>
      </p:sp>
      <p:sp>
        <p:nvSpPr>
          <p:cNvPr id="11" name="Text 9"/>
          <p:cNvSpPr/>
          <p:nvPr/>
        </p:nvSpPr>
        <p:spPr>
          <a:xfrm>
            <a:off x="548640" y="4434840"/>
            <a:ext cx="8229600" cy="228600"/>
          </a:xfrm>
          <a:prstGeom prst="rect">
            <a:avLst/>
          </a:prstGeom>
          <a:noFill/>
          <a:ln/>
        </p:spPr>
        <p:txBody>
          <a:bodyPr wrap="square" lIns="0" tIns="0" rIns="0" bIns="0" rtlCol="0" anchor="ctr"/>
          <a:lstStyle/>
          <a:p>
            <a:pPr indent="0" marL="0">
              <a:buNone/>
            </a:pPr>
            <a:r>
              <a:rPr lang="en-US" sz="1000" i="1" dirty="0">
                <a:solidFill>
                  <a:srgbClr val="6B7280"/>
                </a:solidFill>
                <a:latin typeface="Calibri" pitchFamily="34" charset="0"/>
                <a:ea typeface="Calibri" pitchFamily="34" charset="-122"/>
                <a:cs typeface="Calibri" pitchFamily="34" charset="-120"/>
              </a:rPr>
              <a:t>If still images at small scale work, video and the rest follow. Not before.</a:t>
            </a:r>
            <a:endParaRPr lang="en-US" sz="1000" dirty="0"/>
          </a:p>
        </p:txBody>
      </p:sp>
      <p:sp>
        <p:nvSpPr>
          <p:cNvPr id="12" name="Text 10"/>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Cofounder Brief</a:t>
            </a:r>
            <a:endParaRPr lang="en-US" sz="900" dirty="0"/>
          </a:p>
        </p:txBody>
      </p:sp>
      <p:sp>
        <p:nvSpPr>
          <p:cNvPr id="13" name="Text 11"/>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10 / 14</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THE TEAM</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Six seats at the founding table</a:t>
            </a:r>
            <a:endParaRPr lang="en-US" sz="2800" dirty="0"/>
          </a:p>
        </p:txBody>
      </p:sp>
      <p:sp>
        <p:nvSpPr>
          <p:cNvPr id="4" name="Shape 2"/>
          <p:cNvSpPr/>
          <p:nvPr/>
        </p:nvSpPr>
        <p:spPr>
          <a:xfrm>
            <a:off x="548640" y="1371600"/>
            <a:ext cx="8046720" cy="502920"/>
          </a:xfrm>
          <a:prstGeom prst="rect">
            <a:avLst/>
          </a:prstGeom>
          <a:solidFill>
            <a:srgbClr val="F4F3F0"/>
          </a:solidFill>
          <a:ln/>
        </p:spPr>
      </p:sp>
      <p:sp>
        <p:nvSpPr>
          <p:cNvPr id="5" name="Text 3"/>
          <p:cNvSpPr/>
          <p:nvPr/>
        </p:nvSpPr>
        <p:spPr>
          <a:xfrm>
            <a:off x="822960" y="1371600"/>
            <a:ext cx="2743200" cy="50292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Founding CTO / Product</a:t>
            </a:r>
            <a:endParaRPr lang="en-US" sz="1300" dirty="0"/>
          </a:p>
        </p:txBody>
      </p:sp>
      <p:sp>
        <p:nvSpPr>
          <p:cNvPr id="6" name="Text 4"/>
          <p:cNvSpPr/>
          <p:nvPr/>
        </p:nvSpPr>
        <p:spPr>
          <a:xfrm>
            <a:off x="3657600" y="1371600"/>
            <a:ext cx="4846320" cy="50292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Me. Direct CTO experience. Owns stack, infrastructure, product direction, and UX until a separate design hire makes sense.</a:t>
            </a:r>
            <a:endParaRPr lang="en-US" sz="1050" dirty="0"/>
          </a:p>
        </p:txBody>
      </p:sp>
      <p:sp>
        <p:nvSpPr>
          <p:cNvPr id="7" name="Text 5"/>
          <p:cNvSpPr/>
          <p:nvPr/>
        </p:nvSpPr>
        <p:spPr>
          <a:xfrm>
            <a:off x="822960" y="1920240"/>
            <a:ext cx="2743200" cy="50292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Founding CEO</a:t>
            </a:r>
            <a:endParaRPr lang="en-US" sz="1300" dirty="0"/>
          </a:p>
        </p:txBody>
      </p:sp>
      <p:sp>
        <p:nvSpPr>
          <p:cNvPr id="8" name="Text 6"/>
          <p:cNvSpPr/>
          <p:nvPr/>
        </p:nvSpPr>
        <p:spPr>
          <a:xfrm>
            <a:off x="3657600" y="1920240"/>
            <a:ext cx="4846320" cy="50292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Narrow scope: fundraising, investor relations, BD/partnerships, business strategy. Has raised before; ideally with reps against adult-friendly high-risk processors.</a:t>
            </a:r>
            <a:endParaRPr lang="en-US" sz="1050" dirty="0"/>
          </a:p>
        </p:txBody>
      </p:sp>
      <p:sp>
        <p:nvSpPr>
          <p:cNvPr id="9" name="Shape 7"/>
          <p:cNvSpPr/>
          <p:nvPr/>
        </p:nvSpPr>
        <p:spPr>
          <a:xfrm>
            <a:off x="548640" y="2468880"/>
            <a:ext cx="8046720" cy="502920"/>
          </a:xfrm>
          <a:prstGeom prst="rect">
            <a:avLst/>
          </a:prstGeom>
          <a:solidFill>
            <a:srgbClr val="F4F3F0"/>
          </a:solidFill>
          <a:ln/>
        </p:spPr>
      </p:sp>
      <p:sp>
        <p:nvSpPr>
          <p:cNvPr id="10" name="Text 8"/>
          <p:cNvSpPr/>
          <p:nvPr/>
        </p:nvSpPr>
        <p:spPr>
          <a:xfrm>
            <a:off x="822960" y="2468880"/>
            <a:ext cx="2743200" cy="50292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Compliance &amp; Legal Lead</a:t>
            </a:r>
            <a:endParaRPr lang="en-US" sz="1300" dirty="0"/>
          </a:p>
        </p:txBody>
      </p:sp>
      <p:sp>
        <p:nvSpPr>
          <p:cNvPr id="11" name="Text 9"/>
          <p:cNvSpPr/>
          <p:nvPr/>
        </p:nvSpPr>
        <p:spPr>
          <a:xfrm>
            <a:off x="3657600" y="2468880"/>
            <a:ext cx="4846320" cy="50292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Adult industry experience. AI policy literacy. Owns 2257, processor relationships, counsel coordination, takedown frameworks.</a:t>
            </a:r>
            <a:endParaRPr lang="en-US" sz="1050" dirty="0"/>
          </a:p>
        </p:txBody>
      </p:sp>
      <p:sp>
        <p:nvSpPr>
          <p:cNvPr id="12" name="Text 10"/>
          <p:cNvSpPr/>
          <p:nvPr/>
        </p:nvSpPr>
        <p:spPr>
          <a:xfrm>
            <a:off x="822960" y="3017520"/>
            <a:ext cx="2743200" cy="50292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ML Lead</a:t>
            </a:r>
            <a:endParaRPr lang="en-US" sz="1300" dirty="0"/>
          </a:p>
        </p:txBody>
      </p:sp>
      <p:sp>
        <p:nvSpPr>
          <p:cNvPr id="13" name="Text 11"/>
          <p:cNvSpPr/>
          <p:nvPr/>
        </p:nvSpPr>
        <p:spPr>
          <a:xfrm>
            <a:off x="3657600" y="3017520"/>
            <a:ext cx="4846320" cy="50292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Image generation pipelines, fine-tuning, isolated inference, watermarking. The person who makes sure weights never leave. Partners with the CTO at the integration layer; the CTO owns broader platform infra.</a:t>
            </a:r>
            <a:endParaRPr lang="en-US" sz="1050" dirty="0"/>
          </a:p>
        </p:txBody>
      </p:sp>
      <p:sp>
        <p:nvSpPr>
          <p:cNvPr id="14" name="Shape 12"/>
          <p:cNvSpPr/>
          <p:nvPr/>
        </p:nvSpPr>
        <p:spPr>
          <a:xfrm>
            <a:off x="548640" y="3566160"/>
            <a:ext cx="8046720" cy="502920"/>
          </a:xfrm>
          <a:prstGeom prst="rect">
            <a:avLst/>
          </a:prstGeom>
          <a:solidFill>
            <a:srgbClr val="F4F3F0"/>
          </a:solidFill>
          <a:ln/>
        </p:spPr>
      </p:sp>
      <p:sp>
        <p:nvSpPr>
          <p:cNvPr id="15" name="Text 13"/>
          <p:cNvSpPr/>
          <p:nvPr/>
        </p:nvSpPr>
        <p:spPr>
          <a:xfrm>
            <a:off x="822960" y="3566160"/>
            <a:ext cx="2743200" cy="50292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Trust &amp; Safety Lead</a:t>
            </a:r>
            <a:endParaRPr lang="en-US" sz="1300" dirty="0"/>
          </a:p>
        </p:txBody>
      </p:sp>
      <p:sp>
        <p:nvSpPr>
          <p:cNvPr id="16" name="Text 14"/>
          <p:cNvSpPr/>
          <p:nvPr/>
        </p:nvSpPr>
        <p:spPr>
          <a:xfrm>
            <a:off x="3657600" y="3566160"/>
            <a:ext cx="4846320" cy="50292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Has built moderation systems before. Understands abuse vectors. Knows the difference between policy and enforcement.</a:t>
            </a:r>
            <a:endParaRPr lang="en-US" sz="1050" dirty="0"/>
          </a:p>
        </p:txBody>
      </p:sp>
      <p:sp>
        <p:nvSpPr>
          <p:cNvPr id="17" name="Text 15"/>
          <p:cNvSpPr/>
          <p:nvPr/>
        </p:nvSpPr>
        <p:spPr>
          <a:xfrm>
            <a:off x="822960" y="4114800"/>
            <a:ext cx="2743200" cy="50292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Creator Relationships &amp; Ops</a:t>
            </a:r>
            <a:endParaRPr lang="en-US" sz="1300" dirty="0"/>
          </a:p>
        </p:txBody>
      </p:sp>
      <p:sp>
        <p:nvSpPr>
          <p:cNvPr id="18" name="Text 16"/>
          <p:cNvSpPr/>
          <p:nvPr/>
        </p:nvSpPr>
        <p:spPr>
          <a:xfrm>
            <a:off x="3657600" y="4114800"/>
            <a:ext cx="4846320" cy="50292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Existing trust in the adult industry. Owns onboarding, support, and the creator side of the product. Ideal: someone from the field.</a:t>
            </a:r>
            <a:endParaRPr lang="en-US" sz="1050" dirty="0"/>
          </a:p>
        </p:txBody>
      </p:sp>
      <p:sp>
        <p:nvSpPr>
          <p:cNvPr id="19" name="Text 17"/>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Cofounder Brief</a:t>
            </a:r>
            <a:endParaRPr lang="en-US" sz="900" dirty="0"/>
          </a:p>
        </p:txBody>
      </p:sp>
      <p:sp>
        <p:nvSpPr>
          <p:cNvPr id="20" name="Text 18"/>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11 / 14</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FIT</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What I bring · What I need from you</a:t>
            </a:r>
            <a:endParaRPr lang="en-US" sz="2800" dirty="0"/>
          </a:p>
        </p:txBody>
      </p:sp>
      <p:sp>
        <p:nvSpPr>
          <p:cNvPr id="4" name="Shape 2"/>
          <p:cNvSpPr/>
          <p:nvPr/>
        </p:nvSpPr>
        <p:spPr>
          <a:xfrm>
            <a:off x="548640" y="1463040"/>
            <a:ext cx="3840480" cy="3017520"/>
          </a:xfrm>
          <a:prstGeom prst="rect">
            <a:avLst/>
          </a:prstGeom>
          <a:solidFill>
            <a:srgbClr val="FAF7F2"/>
          </a:solidFill>
          <a:ln/>
        </p:spPr>
      </p:sp>
      <p:sp>
        <p:nvSpPr>
          <p:cNvPr id="5" name="Shape 3"/>
          <p:cNvSpPr/>
          <p:nvPr/>
        </p:nvSpPr>
        <p:spPr>
          <a:xfrm>
            <a:off x="548640" y="1463040"/>
            <a:ext cx="54864" cy="3017520"/>
          </a:xfrm>
          <a:prstGeom prst="rect">
            <a:avLst/>
          </a:prstGeom>
          <a:solidFill>
            <a:srgbClr val="C76F3D"/>
          </a:solidFill>
          <a:ln/>
        </p:spPr>
      </p:sp>
      <p:sp>
        <p:nvSpPr>
          <p:cNvPr id="6" name="Text 4"/>
          <p:cNvSpPr/>
          <p:nvPr/>
        </p:nvSpPr>
        <p:spPr>
          <a:xfrm>
            <a:off x="822960" y="1645920"/>
            <a:ext cx="3474720" cy="274320"/>
          </a:xfrm>
          <a:prstGeom prst="rect">
            <a:avLst/>
          </a:prstGeom>
          <a:noFill/>
          <a:ln/>
        </p:spPr>
        <p:txBody>
          <a:bodyPr wrap="square" lIns="0" tIns="0" rIns="0" bIns="0" rtlCol="0" anchor="ctr"/>
          <a:lstStyle/>
          <a:p>
            <a:pPr indent="0" marL="0">
              <a:buNone/>
            </a:pPr>
            <a:r>
              <a:rPr lang="en-US" sz="1000" b="1" spc="300" kern="0" dirty="0">
                <a:solidFill>
                  <a:srgbClr val="C76F3D"/>
                </a:solidFill>
                <a:latin typeface="Calibri" pitchFamily="34" charset="0"/>
                <a:ea typeface="Calibri" pitchFamily="34" charset="-122"/>
                <a:cs typeface="Calibri" pitchFamily="34" charset="-120"/>
              </a:rPr>
              <a:t>WHAT I BRING</a:t>
            </a:r>
            <a:endParaRPr lang="en-US" sz="1000" dirty="0"/>
          </a:p>
        </p:txBody>
      </p:sp>
      <p:sp>
        <p:nvSpPr>
          <p:cNvPr id="7" name="Text 5"/>
          <p:cNvSpPr/>
          <p:nvPr/>
        </p:nvSpPr>
        <p:spPr>
          <a:xfrm>
            <a:off x="822960" y="2011680"/>
            <a:ext cx="3474720" cy="2377440"/>
          </a:xfrm>
          <a:prstGeom prst="rect">
            <a:avLst/>
          </a:prstGeom>
          <a:noFill/>
          <a:ln/>
        </p:spPr>
        <p:txBody>
          <a:bodyPr wrap="square" lIns="0" tIns="0" rIns="0" bIns="0" rtlCol="0" anchor="ctr"/>
          <a:lstStyle/>
          <a:p>
            <a:pPr marL="342900" indent="-342900">
              <a:spcAft>
                <a:spcPts val="500"/>
              </a:spcAft>
              <a:buSzPct val="100000"/>
              <a:buChar char="•"/>
            </a:pPr>
            <a:r>
              <a:rPr lang="en-US" sz="1150" dirty="0">
                <a:solidFill>
                  <a:srgbClr val="1A1F36"/>
                </a:solidFill>
                <a:latin typeface="Calibri" pitchFamily="34" charset="0"/>
                <a:ea typeface="Calibri" pitchFamily="34" charset="-122"/>
                <a:cs typeface="Calibri" pitchFamily="34" charset="-120"/>
              </a:rPr>
              <a:t>The thesis and the conviction</a:t>
            </a:r>
            <a:endParaRPr lang="en-US" sz="1150" dirty="0"/>
          </a:p>
          <a:p>
            <a:pPr marL="342900" indent="-342900">
              <a:spcAft>
                <a:spcPts val="500"/>
              </a:spcAft>
              <a:buSzPct val="100000"/>
              <a:buChar char="•"/>
            </a:pPr>
            <a:r>
              <a:rPr lang="en-US" sz="1150" dirty="0">
                <a:solidFill>
                  <a:srgbClr val="1A1F36"/>
                </a:solidFill>
                <a:latin typeface="Calibri" pitchFamily="34" charset="0"/>
                <a:ea typeface="Calibri" pitchFamily="34" charset="-122"/>
                <a:cs typeface="Calibri" pitchFamily="34" charset="-120"/>
              </a:rPr>
              <a:t>Direct relationships with creators</a:t>
            </a:r>
            <a:endParaRPr lang="en-US" sz="1150" dirty="0"/>
          </a:p>
          <a:p>
            <a:pPr marL="342900" indent="-342900">
              <a:spcAft>
                <a:spcPts val="500"/>
              </a:spcAft>
              <a:buSzPct val="100000"/>
              <a:buChar char="•"/>
            </a:pPr>
            <a:r>
              <a:rPr lang="en-US" sz="1150" dirty="0">
                <a:solidFill>
                  <a:srgbClr val="1A1F36"/>
                </a:solidFill>
                <a:latin typeface="Calibri" pitchFamily="34" charset="0"/>
                <a:ea typeface="Calibri" pitchFamily="34" charset="-122"/>
                <a:cs typeface="Calibri" pitchFamily="34" charset="-120"/>
              </a:rPr>
              <a:t>Direct CTO experience and product/UX ownership</a:t>
            </a:r>
            <a:endParaRPr lang="en-US" sz="1150" dirty="0"/>
          </a:p>
          <a:p>
            <a:pPr marL="342900" indent="-342900">
              <a:spcAft>
                <a:spcPts val="500"/>
              </a:spcAft>
              <a:buSzPct val="100000"/>
              <a:buChar char="•"/>
            </a:pPr>
            <a:r>
              <a:rPr lang="en-US" sz="1150" dirty="0">
                <a:solidFill>
                  <a:srgbClr val="1A1F36"/>
                </a:solidFill>
                <a:latin typeface="Calibri" pitchFamily="34" charset="0"/>
                <a:ea typeface="Calibri" pitchFamily="34" charset="-122"/>
                <a:cs typeface="Calibri" pitchFamily="34" charset="-120"/>
              </a:rPr>
              <a:t>Willingness to be the first one in</a:t>
            </a:r>
            <a:endParaRPr lang="en-US" sz="1150" dirty="0"/>
          </a:p>
          <a:p>
            <a:pPr marL="342900" indent="-342900">
              <a:spcAft>
                <a:spcPts val="500"/>
              </a:spcAft>
              <a:buSzPct val="100000"/>
              <a:buChar char="•"/>
            </a:pPr>
            <a:r>
              <a:rPr lang="en-US" sz="1150" dirty="0">
                <a:solidFill>
                  <a:srgbClr val="1A1F36"/>
                </a:solidFill>
                <a:latin typeface="Calibri" pitchFamily="34" charset="0"/>
                <a:ea typeface="Calibri" pitchFamily="34" charset="-122"/>
                <a:cs typeface="Calibri" pitchFamily="34" charset="-120"/>
              </a:rPr>
              <a:t>A bias toward shipping the small thing</a:t>
            </a:r>
            <a:endParaRPr lang="en-US" sz="1150" dirty="0"/>
          </a:p>
          <a:p>
            <a:pPr marL="342900" indent="-342900">
              <a:spcAft>
                <a:spcPts val="500"/>
              </a:spcAft>
              <a:buSzPct val="100000"/>
              <a:buChar char="•"/>
            </a:pPr>
            <a:r>
              <a:rPr lang="en-US" sz="1150" dirty="0">
                <a:solidFill>
                  <a:srgbClr val="1A1F36"/>
                </a:solidFill>
                <a:latin typeface="Calibri" pitchFamily="34" charset="0"/>
                <a:ea typeface="Calibri" pitchFamily="34" charset="-122"/>
                <a:cs typeface="Calibri" pitchFamily="34" charset="-120"/>
              </a:rPr>
              <a:t>Comfort with deeply unsexy work like processor onboarding and consent forms</a:t>
            </a:r>
            <a:endParaRPr lang="en-US" sz="1150" dirty="0"/>
          </a:p>
        </p:txBody>
      </p:sp>
      <p:sp>
        <p:nvSpPr>
          <p:cNvPr id="8" name="Shape 6"/>
          <p:cNvSpPr/>
          <p:nvPr/>
        </p:nvSpPr>
        <p:spPr>
          <a:xfrm>
            <a:off x="4754880" y="1463040"/>
            <a:ext cx="3840480" cy="3017520"/>
          </a:xfrm>
          <a:prstGeom prst="rect">
            <a:avLst/>
          </a:prstGeom>
          <a:solidFill>
            <a:srgbClr val="F4F3F0"/>
          </a:solidFill>
          <a:ln/>
        </p:spPr>
      </p:sp>
      <p:sp>
        <p:nvSpPr>
          <p:cNvPr id="9" name="Text 7"/>
          <p:cNvSpPr/>
          <p:nvPr/>
        </p:nvSpPr>
        <p:spPr>
          <a:xfrm>
            <a:off x="5029200" y="1645920"/>
            <a:ext cx="3474720" cy="274320"/>
          </a:xfrm>
          <a:prstGeom prst="rect">
            <a:avLst/>
          </a:prstGeom>
          <a:noFill/>
          <a:ln/>
        </p:spPr>
        <p:txBody>
          <a:bodyPr wrap="square" lIns="0" tIns="0" rIns="0" bIns="0" rtlCol="0" anchor="ctr"/>
          <a:lstStyle/>
          <a:p>
            <a:pPr indent="0" marL="0">
              <a:buNone/>
            </a:pPr>
            <a:r>
              <a:rPr lang="en-US" sz="1000" b="1" spc="300" kern="0" dirty="0">
                <a:solidFill>
                  <a:srgbClr val="6B7280"/>
                </a:solidFill>
                <a:latin typeface="Calibri" pitchFamily="34" charset="0"/>
                <a:ea typeface="Calibri" pitchFamily="34" charset="-122"/>
                <a:cs typeface="Calibri" pitchFamily="34" charset="-120"/>
              </a:rPr>
              <a:t>WHAT I'M LOOKING FOR</a:t>
            </a:r>
            <a:endParaRPr lang="en-US" sz="1000" dirty="0"/>
          </a:p>
        </p:txBody>
      </p:sp>
      <p:sp>
        <p:nvSpPr>
          <p:cNvPr id="10" name="Text 8"/>
          <p:cNvSpPr/>
          <p:nvPr/>
        </p:nvSpPr>
        <p:spPr>
          <a:xfrm>
            <a:off x="5029200" y="2011680"/>
            <a:ext cx="3474720" cy="2377440"/>
          </a:xfrm>
          <a:prstGeom prst="rect">
            <a:avLst/>
          </a:prstGeom>
          <a:noFill/>
          <a:ln/>
        </p:spPr>
        <p:txBody>
          <a:bodyPr wrap="square" lIns="0" tIns="0" rIns="0" bIns="0" rtlCol="0" anchor="ctr"/>
          <a:lstStyle/>
          <a:p>
            <a:pPr marL="342900" indent="-342900">
              <a:spcAft>
                <a:spcPts val="500"/>
              </a:spcAft>
              <a:buSzPct val="100000"/>
              <a:buChar char="•"/>
            </a:pPr>
            <a:r>
              <a:rPr lang="en-US" sz="1150" dirty="0">
                <a:solidFill>
                  <a:srgbClr val="1A1F36"/>
                </a:solidFill>
                <a:latin typeface="Calibri" pitchFamily="34" charset="0"/>
                <a:ea typeface="Calibri" pitchFamily="34" charset="-122"/>
                <a:cs typeface="Calibri" pitchFamily="34" charset="-120"/>
              </a:rPr>
              <a:t>People who treat creators as the customer, not the inventory</a:t>
            </a:r>
            <a:endParaRPr lang="en-US" sz="1150" dirty="0"/>
          </a:p>
          <a:p>
            <a:pPr marL="342900" indent="-342900">
              <a:spcAft>
                <a:spcPts val="500"/>
              </a:spcAft>
              <a:buSzPct val="100000"/>
              <a:buChar char="•"/>
            </a:pPr>
            <a:r>
              <a:rPr lang="en-US" sz="1150" dirty="0">
                <a:solidFill>
                  <a:srgbClr val="1A1F36"/>
                </a:solidFill>
                <a:latin typeface="Calibri" pitchFamily="34" charset="0"/>
                <a:ea typeface="Calibri" pitchFamily="34" charset="-122"/>
                <a:cs typeface="Calibri" pitchFamily="34" charset="-120"/>
              </a:rPr>
              <a:t>A high tolerance for legal complexity</a:t>
            </a:r>
            <a:endParaRPr lang="en-US" sz="1150" dirty="0"/>
          </a:p>
          <a:p>
            <a:pPr marL="342900" indent="-342900">
              <a:spcAft>
                <a:spcPts val="500"/>
              </a:spcAft>
              <a:buSzPct val="100000"/>
              <a:buChar char="•"/>
            </a:pPr>
            <a:r>
              <a:rPr lang="en-US" sz="1150" dirty="0">
                <a:solidFill>
                  <a:srgbClr val="1A1F36"/>
                </a:solidFill>
                <a:latin typeface="Calibri" pitchFamily="34" charset="0"/>
                <a:ea typeface="Calibri" pitchFamily="34" charset="-122"/>
                <a:cs typeface="Calibri" pitchFamily="34" charset="-120"/>
              </a:rPr>
              <a:t>Pattern matching on hard ops, not just hard tech</a:t>
            </a:r>
            <a:endParaRPr lang="en-US" sz="1150" dirty="0"/>
          </a:p>
          <a:p>
            <a:pPr marL="342900" indent="-342900">
              <a:spcAft>
                <a:spcPts val="500"/>
              </a:spcAft>
              <a:buSzPct val="100000"/>
              <a:buChar char="•"/>
            </a:pPr>
            <a:r>
              <a:rPr lang="en-US" sz="1150" dirty="0">
                <a:solidFill>
                  <a:srgbClr val="1A1F36"/>
                </a:solidFill>
                <a:latin typeface="Calibri" pitchFamily="34" charset="0"/>
                <a:ea typeface="Calibri" pitchFamily="34" charset="-122"/>
                <a:cs typeface="Calibri" pitchFamily="34" charset="-120"/>
              </a:rPr>
              <a:t>An ethical compass that doesn't bend for revenue</a:t>
            </a:r>
            <a:endParaRPr lang="en-US" sz="1150" dirty="0"/>
          </a:p>
          <a:p>
            <a:pPr marL="342900" indent="-342900">
              <a:spcAft>
                <a:spcPts val="500"/>
              </a:spcAft>
              <a:buSzPct val="100000"/>
              <a:buChar char="•"/>
            </a:pPr>
            <a:r>
              <a:rPr lang="en-US" sz="1150" dirty="0">
                <a:solidFill>
                  <a:srgbClr val="1A1F36"/>
                </a:solidFill>
                <a:latin typeface="Calibri" pitchFamily="34" charset="0"/>
                <a:ea typeface="Calibri" pitchFamily="34" charset="-122"/>
                <a:cs typeface="Calibri" pitchFamily="34" charset="-120"/>
              </a:rPr>
              <a:t>Comfort working in the adult space without flinching or smirking</a:t>
            </a:r>
            <a:endParaRPr lang="en-US" sz="1150" dirty="0"/>
          </a:p>
        </p:txBody>
      </p:sp>
      <p:sp>
        <p:nvSpPr>
          <p:cNvPr id="11" name="Text 9"/>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Cofounder Brief</a:t>
            </a:r>
            <a:endParaRPr lang="en-US" sz="900" dirty="0"/>
          </a:p>
        </p:txBody>
      </p:sp>
      <p:sp>
        <p:nvSpPr>
          <p:cNvPr id="12" name="Text 10"/>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12 / 14</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HONEST PRIORS</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What would make me wrong about this</a:t>
            </a:r>
            <a:endParaRPr lang="en-US" sz="2800" dirty="0"/>
          </a:p>
        </p:txBody>
      </p:sp>
      <p:sp>
        <p:nvSpPr>
          <p:cNvPr id="4" name="Shape 2"/>
          <p:cNvSpPr/>
          <p:nvPr/>
        </p:nvSpPr>
        <p:spPr>
          <a:xfrm>
            <a:off x="548640" y="1371600"/>
            <a:ext cx="8046720" cy="777240"/>
          </a:xfrm>
          <a:prstGeom prst="rect">
            <a:avLst/>
          </a:prstGeom>
          <a:solidFill>
            <a:srgbClr val="F4F3F0"/>
          </a:solidFill>
          <a:ln/>
        </p:spPr>
      </p:sp>
      <p:sp>
        <p:nvSpPr>
          <p:cNvPr id="5" name="Shape 3"/>
          <p:cNvSpPr/>
          <p:nvPr/>
        </p:nvSpPr>
        <p:spPr>
          <a:xfrm>
            <a:off x="548640" y="1371600"/>
            <a:ext cx="54864" cy="777240"/>
          </a:xfrm>
          <a:prstGeom prst="rect">
            <a:avLst/>
          </a:prstGeom>
          <a:solidFill>
            <a:srgbClr val="C76F3D"/>
          </a:solidFill>
          <a:ln/>
        </p:spPr>
      </p:sp>
      <p:sp>
        <p:nvSpPr>
          <p:cNvPr id="6" name="Text 4"/>
          <p:cNvSpPr/>
          <p:nvPr/>
        </p:nvSpPr>
        <p:spPr>
          <a:xfrm>
            <a:off x="822960" y="1463040"/>
            <a:ext cx="2743200" cy="59436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Creators say no.</a:t>
            </a:r>
            <a:endParaRPr lang="en-US" sz="1300" dirty="0"/>
          </a:p>
        </p:txBody>
      </p:sp>
      <p:sp>
        <p:nvSpPr>
          <p:cNvPr id="7" name="Text 5"/>
          <p:cNvSpPr/>
          <p:nvPr/>
        </p:nvSpPr>
        <p:spPr>
          <a:xfrm>
            <a:off x="3657600" y="1463040"/>
            <a:ext cx="4846320" cy="59436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If the workers we want to serve find the whole concept distasteful, the platform doesn't exist. This gets tested before anything is built.</a:t>
            </a:r>
            <a:endParaRPr lang="en-US" sz="1050" dirty="0"/>
          </a:p>
        </p:txBody>
      </p:sp>
      <p:sp>
        <p:nvSpPr>
          <p:cNvPr id="8" name="Shape 6"/>
          <p:cNvSpPr/>
          <p:nvPr/>
        </p:nvSpPr>
        <p:spPr>
          <a:xfrm>
            <a:off x="548640" y="2194560"/>
            <a:ext cx="8046720" cy="777240"/>
          </a:xfrm>
          <a:prstGeom prst="rect">
            <a:avLst/>
          </a:prstGeom>
          <a:solidFill>
            <a:srgbClr val="FFFFFF"/>
          </a:solidFill>
          <a:ln/>
        </p:spPr>
      </p:sp>
      <p:sp>
        <p:nvSpPr>
          <p:cNvPr id="9" name="Shape 7"/>
          <p:cNvSpPr/>
          <p:nvPr/>
        </p:nvSpPr>
        <p:spPr>
          <a:xfrm>
            <a:off x="548640" y="2194560"/>
            <a:ext cx="54864" cy="777240"/>
          </a:xfrm>
          <a:prstGeom prst="rect">
            <a:avLst/>
          </a:prstGeom>
          <a:solidFill>
            <a:srgbClr val="C76F3D"/>
          </a:solidFill>
          <a:ln/>
        </p:spPr>
      </p:sp>
      <p:sp>
        <p:nvSpPr>
          <p:cNvPr id="10" name="Text 8"/>
          <p:cNvSpPr/>
          <p:nvPr/>
        </p:nvSpPr>
        <p:spPr>
          <a:xfrm>
            <a:off x="822960" y="2286000"/>
            <a:ext cx="2743200" cy="59436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Processors say no.</a:t>
            </a:r>
            <a:endParaRPr lang="en-US" sz="1300" dirty="0"/>
          </a:p>
        </p:txBody>
      </p:sp>
      <p:sp>
        <p:nvSpPr>
          <p:cNvPr id="11" name="Text 9"/>
          <p:cNvSpPr/>
          <p:nvPr/>
        </p:nvSpPr>
        <p:spPr>
          <a:xfrm>
            <a:off x="3657600" y="2286000"/>
            <a:ext cx="4846320" cy="59436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If we can't get reliable adult-friendly payment rails, the company is dead before launch. We validate this in pre-seed, not after.</a:t>
            </a:r>
            <a:endParaRPr lang="en-US" sz="1050" dirty="0"/>
          </a:p>
        </p:txBody>
      </p:sp>
      <p:sp>
        <p:nvSpPr>
          <p:cNvPr id="12" name="Shape 10"/>
          <p:cNvSpPr/>
          <p:nvPr/>
        </p:nvSpPr>
        <p:spPr>
          <a:xfrm>
            <a:off x="548640" y="3017520"/>
            <a:ext cx="8046720" cy="777240"/>
          </a:xfrm>
          <a:prstGeom prst="rect">
            <a:avLst/>
          </a:prstGeom>
          <a:solidFill>
            <a:srgbClr val="F4F3F0"/>
          </a:solidFill>
          <a:ln/>
        </p:spPr>
      </p:sp>
      <p:sp>
        <p:nvSpPr>
          <p:cNvPr id="13" name="Shape 11"/>
          <p:cNvSpPr/>
          <p:nvPr/>
        </p:nvSpPr>
        <p:spPr>
          <a:xfrm>
            <a:off x="548640" y="3017520"/>
            <a:ext cx="54864" cy="777240"/>
          </a:xfrm>
          <a:prstGeom prst="rect">
            <a:avLst/>
          </a:prstGeom>
          <a:solidFill>
            <a:srgbClr val="C76F3D"/>
          </a:solidFill>
          <a:ln/>
        </p:spPr>
      </p:sp>
      <p:sp>
        <p:nvSpPr>
          <p:cNvPr id="14" name="Text 12"/>
          <p:cNvSpPr/>
          <p:nvPr/>
        </p:nvSpPr>
        <p:spPr>
          <a:xfrm>
            <a:off x="822960" y="3108960"/>
            <a:ext cx="2743200" cy="59436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The market is smaller than it looks.</a:t>
            </a:r>
            <a:endParaRPr lang="en-US" sz="1300" dirty="0"/>
          </a:p>
        </p:txBody>
      </p:sp>
      <p:sp>
        <p:nvSpPr>
          <p:cNvPr id="15" name="Text 13"/>
          <p:cNvSpPr/>
          <p:nvPr/>
        </p:nvSpPr>
        <p:spPr>
          <a:xfrm>
            <a:off x="3657600" y="3108960"/>
            <a:ext cx="4846320" cy="59436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Maybe fans pay for stolen content because it's free, not because they want it. Maybe authorized AI access doesn't convert. We pilot to find out.</a:t>
            </a:r>
            <a:endParaRPr lang="en-US" sz="1050" dirty="0"/>
          </a:p>
        </p:txBody>
      </p:sp>
      <p:sp>
        <p:nvSpPr>
          <p:cNvPr id="16" name="Shape 14"/>
          <p:cNvSpPr/>
          <p:nvPr/>
        </p:nvSpPr>
        <p:spPr>
          <a:xfrm>
            <a:off x="548640" y="3840480"/>
            <a:ext cx="8046720" cy="777240"/>
          </a:xfrm>
          <a:prstGeom prst="rect">
            <a:avLst/>
          </a:prstGeom>
          <a:solidFill>
            <a:srgbClr val="FFFFFF"/>
          </a:solidFill>
          <a:ln/>
        </p:spPr>
      </p:sp>
      <p:sp>
        <p:nvSpPr>
          <p:cNvPr id="17" name="Shape 15"/>
          <p:cNvSpPr/>
          <p:nvPr/>
        </p:nvSpPr>
        <p:spPr>
          <a:xfrm>
            <a:off x="548640" y="3840480"/>
            <a:ext cx="54864" cy="777240"/>
          </a:xfrm>
          <a:prstGeom prst="rect">
            <a:avLst/>
          </a:prstGeom>
          <a:solidFill>
            <a:srgbClr val="C76F3D"/>
          </a:solidFill>
          <a:ln/>
        </p:spPr>
      </p:sp>
      <p:sp>
        <p:nvSpPr>
          <p:cNvPr id="18" name="Text 16"/>
          <p:cNvSpPr/>
          <p:nvPr/>
        </p:nvSpPr>
        <p:spPr>
          <a:xfrm>
            <a:off x="822960" y="3931920"/>
            <a:ext cx="2743200" cy="594360"/>
          </a:xfrm>
          <a:prstGeom prst="rect">
            <a:avLst/>
          </a:prstGeom>
          <a:noFill/>
          <a:ln/>
        </p:spPr>
        <p:txBody>
          <a:bodyPr wrap="square" lIns="0" tIns="0" rIns="0" bIns="0" rtlCol="0" anchor="ctr"/>
          <a:lstStyle/>
          <a:p>
            <a:pPr indent="0" marL="0">
              <a:buNone/>
            </a:pPr>
            <a:r>
              <a:rPr lang="en-US" sz="1300" b="1" dirty="0">
                <a:solidFill>
                  <a:srgbClr val="1A1F36"/>
                </a:solidFill>
                <a:latin typeface="Arial Black" pitchFamily="34" charset="0"/>
                <a:ea typeface="Arial Black" pitchFamily="34" charset="-122"/>
                <a:cs typeface="Arial Black" pitchFamily="34" charset="-120"/>
              </a:rPr>
              <a:t>The moderation load is unbounded.</a:t>
            </a:r>
            <a:endParaRPr lang="en-US" sz="1300" dirty="0"/>
          </a:p>
        </p:txBody>
      </p:sp>
      <p:sp>
        <p:nvSpPr>
          <p:cNvPr id="19" name="Text 17"/>
          <p:cNvSpPr/>
          <p:nvPr/>
        </p:nvSpPr>
        <p:spPr>
          <a:xfrm>
            <a:off x="3657600" y="3931920"/>
            <a:ext cx="4846320" cy="59436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If misuse attempts scale faster than verified creator value, the unit economics break. We measure abuse rate from day one.</a:t>
            </a:r>
            <a:endParaRPr lang="en-US" sz="1050" dirty="0"/>
          </a:p>
        </p:txBody>
      </p:sp>
      <p:sp>
        <p:nvSpPr>
          <p:cNvPr id="20" name="Text 18"/>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Cofounder Brief</a:t>
            </a:r>
            <a:endParaRPr lang="en-US" sz="900" dirty="0"/>
          </a:p>
        </p:txBody>
      </p:sp>
      <p:sp>
        <p:nvSpPr>
          <p:cNvPr id="21" name="Text 19"/>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13 / 14</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F1320"/>
        </a:solidFill>
      </p:bgPr>
    </p:bg>
    <p:spTree>
      <p:nvGrpSpPr>
        <p:cNvPr id="1" name=""/>
        <p:cNvGrpSpPr/>
        <p:nvPr/>
      </p:nvGrpSpPr>
      <p:grpSpPr>
        <a:xfrm>
          <a:off x="0" y="0"/>
          <a:ext cx="0" cy="0"/>
          <a:chOff x="0" y="0"/>
          <a:chExt cx="0" cy="0"/>
        </a:xfrm>
      </p:grpSpPr>
      <p:sp>
        <p:nvSpPr>
          <p:cNvPr id="2" name="Shape 0"/>
          <p:cNvSpPr/>
          <p:nvPr/>
        </p:nvSpPr>
        <p:spPr>
          <a:xfrm>
            <a:off x="548640" y="457200"/>
            <a:ext cx="274320" cy="274320"/>
          </a:xfrm>
          <a:prstGeom prst="rect">
            <a:avLst/>
          </a:prstGeom>
          <a:solidFill>
            <a:srgbClr val="C76F3D"/>
          </a:solidFill>
          <a:ln/>
        </p:spPr>
      </p:sp>
      <p:sp>
        <p:nvSpPr>
          <p:cNvPr id="3" name="Text 1"/>
          <p:cNvSpPr/>
          <p:nvPr/>
        </p:nvSpPr>
        <p:spPr>
          <a:xfrm>
            <a:off x="548640" y="1371600"/>
            <a:ext cx="8229600" cy="640080"/>
          </a:xfrm>
          <a:prstGeom prst="rect">
            <a:avLst/>
          </a:prstGeom>
          <a:noFill/>
          <a:ln/>
        </p:spPr>
        <p:txBody>
          <a:bodyPr wrap="square" lIns="0" tIns="0" rIns="0" bIns="0" rtlCol="0" anchor="ctr"/>
          <a:lstStyle/>
          <a:p>
            <a:pPr indent="0" marL="0">
              <a:buNone/>
            </a:pPr>
            <a:r>
              <a:rPr lang="en-US" sz="3200" b="1" dirty="0">
                <a:solidFill>
                  <a:srgbClr val="FFFFFF"/>
                </a:solidFill>
                <a:latin typeface="Arial Black" pitchFamily="34" charset="0"/>
                <a:ea typeface="Arial Black" pitchFamily="34" charset="-122"/>
                <a:cs typeface="Arial Black" pitchFamily="34" charset="-120"/>
              </a:rPr>
              <a:t>If you build this with me,</a:t>
            </a:r>
            <a:endParaRPr lang="en-US" sz="3200" dirty="0"/>
          </a:p>
        </p:txBody>
      </p:sp>
      <p:sp>
        <p:nvSpPr>
          <p:cNvPr id="4" name="Text 2"/>
          <p:cNvSpPr/>
          <p:nvPr/>
        </p:nvSpPr>
        <p:spPr>
          <a:xfrm>
            <a:off x="548640" y="2194560"/>
            <a:ext cx="8229600" cy="1280160"/>
          </a:xfrm>
          <a:prstGeom prst="rect">
            <a:avLst/>
          </a:prstGeom>
          <a:noFill/>
          <a:ln/>
        </p:spPr>
        <p:txBody>
          <a:bodyPr wrap="square" lIns="0" tIns="0" rIns="0" bIns="0" rtlCol="0" anchor="ctr"/>
          <a:lstStyle/>
          <a:p>
            <a:pPr indent="0" marL="0">
              <a:buNone/>
            </a:pPr>
            <a:r>
              <a:rPr lang="en-US" sz="1600" dirty="0">
                <a:solidFill>
                  <a:srgbClr val="FAF7F2"/>
                </a:solidFill>
                <a:latin typeface="Calibri Light" pitchFamily="34" charset="0"/>
                <a:ea typeface="Calibri Light" pitchFamily="34" charset="-122"/>
                <a:cs typeface="Calibri Light" pitchFamily="34" charset="-120"/>
              </a:rPr>
              <a:t>we are building consent infrastructure for synthetic creator media — starting in the place where the unauthorized-use problem is loudest and the willingness to pay is most proven.</a:t>
            </a:r>
            <a:endParaRPr lang="en-US" sz="1600" dirty="0"/>
          </a:p>
        </p:txBody>
      </p:sp>
      <p:sp>
        <p:nvSpPr>
          <p:cNvPr id="5" name="Text 3"/>
          <p:cNvSpPr/>
          <p:nvPr/>
        </p:nvSpPr>
        <p:spPr>
          <a:xfrm>
            <a:off x="548640" y="3611880"/>
            <a:ext cx="8229600" cy="320040"/>
          </a:xfrm>
          <a:prstGeom prst="rect">
            <a:avLst/>
          </a:prstGeom>
          <a:noFill/>
          <a:ln/>
        </p:spPr>
        <p:txBody>
          <a:bodyPr wrap="square" lIns="0" tIns="0" rIns="0" bIns="0" rtlCol="0" anchor="ctr"/>
          <a:lstStyle/>
          <a:p>
            <a:pPr indent="0" marL="0">
              <a:buNone/>
            </a:pPr>
            <a:r>
              <a:rPr lang="en-US" sz="1300" dirty="0">
                <a:solidFill>
                  <a:srgbClr val="FAF7F2"/>
                </a:solidFill>
                <a:latin typeface="Calibri" pitchFamily="34" charset="0"/>
                <a:ea typeface="Calibri" pitchFamily="34" charset="-122"/>
                <a:cs typeface="Calibri" pitchFamily="34" charset="-120"/>
              </a:rPr>
              <a:t>The most urgent seat is the CEO. The other four are urgent too.</a:t>
            </a:r>
            <a:endParaRPr lang="en-US" sz="1300" dirty="0"/>
          </a:p>
        </p:txBody>
      </p:sp>
      <p:sp>
        <p:nvSpPr>
          <p:cNvPr id="6" name="Shape 4"/>
          <p:cNvSpPr/>
          <p:nvPr/>
        </p:nvSpPr>
        <p:spPr>
          <a:xfrm>
            <a:off x="548640" y="4023360"/>
            <a:ext cx="731520" cy="36576"/>
          </a:xfrm>
          <a:prstGeom prst="rect">
            <a:avLst/>
          </a:prstGeom>
          <a:solidFill>
            <a:srgbClr val="C76F3D"/>
          </a:solidFill>
          <a:ln/>
        </p:spPr>
      </p:sp>
      <p:sp>
        <p:nvSpPr>
          <p:cNvPr id="7" name="Text 5"/>
          <p:cNvSpPr/>
          <p:nvPr/>
        </p:nvSpPr>
        <p:spPr>
          <a:xfrm>
            <a:off x="548640" y="4160520"/>
            <a:ext cx="8229600" cy="365760"/>
          </a:xfrm>
          <a:prstGeom prst="rect">
            <a:avLst/>
          </a:prstGeom>
          <a:noFill/>
          <a:ln/>
        </p:spPr>
        <p:txBody>
          <a:bodyPr wrap="square" lIns="0" tIns="0" rIns="0" bIns="0" rtlCol="0" anchor="ctr"/>
          <a:lstStyle/>
          <a:p>
            <a:pPr indent="0" marL="0">
              <a:buNone/>
            </a:pPr>
            <a:r>
              <a:rPr lang="en-US" sz="1400" i="1" dirty="0">
                <a:solidFill>
                  <a:srgbClr val="C76F3D"/>
                </a:solidFill>
                <a:latin typeface="Calibri" pitchFamily="34" charset="0"/>
                <a:ea typeface="Calibri" pitchFamily="34" charset="-122"/>
                <a:cs typeface="Calibri" pitchFamily="34" charset="-120"/>
              </a:rPr>
              <a:t>If that sounds like work worth doing, let's talk.</a:t>
            </a:r>
            <a:endParaRPr lang="en-US" sz="1400" dirty="0"/>
          </a:p>
        </p:txBody>
      </p:sp>
      <p:sp>
        <p:nvSpPr>
          <p:cNvPr id="8" name="Text 6"/>
          <p:cNvSpPr/>
          <p:nvPr/>
        </p:nvSpPr>
        <p:spPr>
          <a:xfrm>
            <a:off x="548640" y="4686300"/>
            <a:ext cx="3657600" cy="228600"/>
          </a:xfrm>
          <a:prstGeom prst="rect">
            <a:avLst/>
          </a:prstGeom>
          <a:noFill/>
          <a:ln/>
        </p:spPr>
        <p:txBody>
          <a:bodyPr wrap="square" lIns="0" tIns="0" rIns="0" bIns="0" rtlCol="0" anchor="ctr"/>
          <a:lstStyle/>
          <a:p>
            <a:pPr indent="0" marL="0">
              <a:buNone/>
            </a:pPr>
            <a:r>
              <a:rPr lang="en-US" sz="900" spc="300" kern="0" dirty="0">
                <a:solidFill>
                  <a:srgbClr val="6B7280"/>
                </a:solidFill>
                <a:latin typeface="Calibri" pitchFamily="34" charset="0"/>
                <a:ea typeface="Calibri" pitchFamily="34" charset="-122"/>
                <a:cs typeface="Calibri" pitchFamily="34" charset="-120"/>
              </a:rPr>
              <a:t>Cofounder Brief · Confidential</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THE THESIS</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What we are building</a:t>
            </a:r>
            <a:endParaRPr lang="en-US" sz="2800" dirty="0"/>
          </a:p>
        </p:txBody>
      </p:sp>
      <p:sp>
        <p:nvSpPr>
          <p:cNvPr id="4" name="Text 2"/>
          <p:cNvSpPr/>
          <p:nvPr/>
        </p:nvSpPr>
        <p:spPr>
          <a:xfrm>
            <a:off x="548640" y="1554480"/>
            <a:ext cx="8046720" cy="1463040"/>
          </a:xfrm>
          <a:prstGeom prst="rect">
            <a:avLst/>
          </a:prstGeom>
          <a:noFill/>
          <a:ln/>
        </p:spPr>
        <p:txBody>
          <a:bodyPr wrap="square" lIns="0" tIns="0" rIns="0" bIns="0" rtlCol="0" anchor="ctr"/>
          <a:lstStyle/>
          <a:p>
            <a:pPr indent="0" marL="0">
              <a:buNone/>
            </a:pPr>
            <a:r>
              <a:rPr lang="en-US" sz="2200" dirty="0">
                <a:solidFill>
                  <a:srgbClr val="1A1F36"/>
                </a:solidFill>
                <a:latin typeface="Calibri Light" pitchFamily="34" charset="0"/>
                <a:ea typeface="Calibri Light" pitchFamily="34" charset="-122"/>
                <a:cs typeface="Calibri Light" pitchFamily="34" charset="-120"/>
              </a:rPr>
              <a:t>A subscription platform where verified adult creators monetize controlled access to their own likeness — including an AI version of themselves that they own, control, and can revoke.</a:t>
            </a:r>
            <a:endParaRPr lang="en-US" sz="2200" dirty="0"/>
          </a:p>
        </p:txBody>
      </p:sp>
      <p:sp>
        <p:nvSpPr>
          <p:cNvPr id="5" name="Shape 3"/>
          <p:cNvSpPr/>
          <p:nvPr/>
        </p:nvSpPr>
        <p:spPr>
          <a:xfrm>
            <a:off x="548640" y="3383280"/>
            <a:ext cx="8046720" cy="914400"/>
          </a:xfrm>
          <a:prstGeom prst="rect">
            <a:avLst/>
          </a:prstGeom>
          <a:solidFill>
            <a:srgbClr val="F4F3F0"/>
          </a:solidFill>
          <a:ln/>
        </p:spPr>
      </p:sp>
      <p:sp>
        <p:nvSpPr>
          <p:cNvPr id="6" name="Shape 4"/>
          <p:cNvSpPr/>
          <p:nvPr/>
        </p:nvSpPr>
        <p:spPr>
          <a:xfrm>
            <a:off x="548640" y="3383280"/>
            <a:ext cx="54864" cy="914400"/>
          </a:xfrm>
          <a:prstGeom prst="rect">
            <a:avLst/>
          </a:prstGeom>
          <a:solidFill>
            <a:srgbClr val="C76F3D"/>
          </a:solidFill>
          <a:ln/>
        </p:spPr>
      </p:sp>
      <p:sp>
        <p:nvSpPr>
          <p:cNvPr id="7" name="Text 5"/>
          <p:cNvSpPr/>
          <p:nvPr/>
        </p:nvSpPr>
        <p:spPr>
          <a:xfrm>
            <a:off x="822960" y="3383280"/>
            <a:ext cx="7772400" cy="914400"/>
          </a:xfrm>
          <a:prstGeom prst="rect">
            <a:avLst/>
          </a:prstGeom>
          <a:noFill/>
          <a:ln/>
        </p:spPr>
        <p:txBody>
          <a:bodyPr wrap="square" lIns="0" tIns="0" rIns="0" bIns="0" rtlCol="0" anchor="ctr"/>
          <a:lstStyle/>
          <a:p>
            <a:pPr indent="0" marL="0">
              <a:buNone/>
            </a:pPr>
            <a:r>
              <a:rPr lang="en-US" sz="1400" i="1" dirty="0">
                <a:solidFill>
                  <a:srgbClr val="1A1F36"/>
                </a:solidFill>
                <a:latin typeface="Calibri" pitchFamily="34" charset="0"/>
                <a:ea typeface="Calibri" pitchFamily="34" charset="-122"/>
                <a:cs typeface="Calibri" pitchFamily="34" charset="-120"/>
              </a:rPr>
              <a:t>OnlyFans-style monetization, plus a licensable AI layer the creator stays in charge of.</a:t>
            </a:r>
            <a:endParaRPr lang="en-US" sz="1400" dirty="0"/>
          </a:p>
        </p:txBody>
      </p:sp>
      <p:sp>
        <p:nvSpPr>
          <p:cNvPr id="8" name="Text 6"/>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Cofounder Brief</a:t>
            </a:r>
            <a:endParaRPr lang="en-US" sz="900" dirty="0"/>
          </a:p>
        </p:txBody>
      </p:sp>
      <p:sp>
        <p:nvSpPr>
          <p:cNvPr id="9" name="Text 7"/>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2 / 14</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WHY THIS EXISTS</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Two problems converging</a:t>
            </a:r>
            <a:endParaRPr lang="en-US" sz="2800" dirty="0"/>
          </a:p>
        </p:txBody>
      </p:sp>
      <p:sp>
        <p:nvSpPr>
          <p:cNvPr id="4" name="Shape 2"/>
          <p:cNvSpPr/>
          <p:nvPr/>
        </p:nvSpPr>
        <p:spPr>
          <a:xfrm>
            <a:off x="548640" y="1554480"/>
            <a:ext cx="3840480" cy="2926080"/>
          </a:xfrm>
          <a:prstGeom prst="rect">
            <a:avLst/>
          </a:prstGeom>
          <a:solidFill>
            <a:srgbClr val="F4F3F0"/>
          </a:solidFill>
          <a:ln/>
        </p:spPr>
      </p:sp>
      <p:sp>
        <p:nvSpPr>
          <p:cNvPr id="5" name="Shape 3"/>
          <p:cNvSpPr/>
          <p:nvPr/>
        </p:nvSpPr>
        <p:spPr>
          <a:xfrm>
            <a:off x="548640" y="1554480"/>
            <a:ext cx="54864" cy="2926080"/>
          </a:xfrm>
          <a:prstGeom prst="rect">
            <a:avLst/>
          </a:prstGeom>
          <a:solidFill>
            <a:srgbClr val="C76F3D"/>
          </a:solidFill>
          <a:ln/>
        </p:spPr>
      </p:sp>
      <p:sp>
        <p:nvSpPr>
          <p:cNvPr id="6" name="Text 4"/>
          <p:cNvSpPr/>
          <p:nvPr/>
        </p:nvSpPr>
        <p:spPr>
          <a:xfrm>
            <a:off x="822960" y="1737360"/>
            <a:ext cx="914400" cy="36576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01</a:t>
            </a:r>
            <a:endParaRPr lang="en-US" sz="1400" dirty="0"/>
          </a:p>
        </p:txBody>
      </p:sp>
      <p:sp>
        <p:nvSpPr>
          <p:cNvPr id="7" name="Text 5"/>
          <p:cNvSpPr/>
          <p:nvPr/>
        </p:nvSpPr>
        <p:spPr>
          <a:xfrm>
            <a:off x="822960" y="2057400"/>
            <a:ext cx="3383280" cy="457200"/>
          </a:xfrm>
          <a:prstGeom prst="rect">
            <a:avLst/>
          </a:prstGeom>
          <a:noFill/>
          <a:ln/>
        </p:spPr>
        <p:txBody>
          <a:bodyPr wrap="square" lIns="0" tIns="0" rIns="0" bIns="0" rtlCol="0" anchor="ctr"/>
          <a:lstStyle/>
          <a:p>
            <a:pPr indent="0" marL="0">
              <a:buNone/>
            </a:pPr>
            <a:r>
              <a:rPr lang="en-US" sz="1600" b="1" dirty="0">
                <a:solidFill>
                  <a:srgbClr val="1A1F36"/>
                </a:solidFill>
                <a:latin typeface="Arial Black" pitchFamily="34" charset="0"/>
                <a:ea typeface="Arial Black" pitchFamily="34" charset="-122"/>
                <a:cs typeface="Arial Black" pitchFamily="34" charset="-120"/>
              </a:rPr>
              <a:t>Unauthorized AI use is everywhere</a:t>
            </a:r>
            <a:endParaRPr lang="en-US" sz="1600" dirty="0"/>
          </a:p>
        </p:txBody>
      </p:sp>
      <p:sp>
        <p:nvSpPr>
          <p:cNvPr id="8" name="Text 6"/>
          <p:cNvSpPr/>
          <p:nvPr/>
        </p:nvSpPr>
        <p:spPr>
          <a:xfrm>
            <a:off x="822960" y="2606040"/>
            <a:ext cx="3383280" cy="1737360"/>
          </a:xfrm>
          <a:prstGeom prst="rect">
            <a:avLst/>
          </a:prstGeom>
          <a:noFill/>
          <a:ln/>
        </p:spPr>
        <p:txBody>
          <a:bodyPr wrap="square" lIns="0" tIns="0" rIns="0" bIns="0" rtlCol="0" anchor="ctr"/>
          <a:lstStyle/>
          <a:p>
            <a:pPr indent="0" marL="0">
              <a:spcAft>
                <a:spcPts val="400"/>
              </a:spcAft>
              <a:buNone/>
            </a:pPr>
            <a:r>
              <a:rPr lang="en-US" sz="1200" dirty="0">
                <a:solidFill>
                  <a:srgbClr val="1A1F36"/>
                </a:solidFill>
                <a:latin typeface="Calibri" pitchFamily="34" charset="0"/>
                <a:ea typeface="Calibri" pitchFamily="34" charset="-122"/>
                <a:cs typeface="Calibri" pitchFamily="34" charset="-120"/>
              </a:rPr>
              <a:t>People are training models on adult creators without permission and generating content with them. The tools get easier every month. Creators have no consent, no control, no revenue, and limited recourse. The technology is not going back in the box.</a:t>
            </a:r>
            <a:endParaRPr lang="en-US" sz="1200" dirty="0"/>
          </a:p>
        </p:txBody>
      </p:sp>
      <p:sp>
        <p:nvSpPr>
          <p:cNvPr id="9" name="Shape 7"/>
          <p:cNvSpPr/>
          <p:nvPr/>
        </p:nvSpPr>
        <p:spPr>
          <a:xfrm>
            <a:off x="4754880" y="1554480"/>
            <a:ext cx="3840480" cy="2926080"/>
          </a:xfrm>
          <a:prstGeom prst="rect">
            <a:avLst/>
          </a:prstGeom>
          <a:solidFill>
            <a:srgbClr val="F4F3F0"/>
          </a:solidFill>
          <a:ln/>
        </p:spPr>
      </p:sp>
      <p:sp>
        <p:nvSpPr>
          <p:cNvPr id="10" name="Shape 8"/>
          <p:cNvSpPr/>
          <p:nvPr/>
        </p:nvSpPr>
        <p:spPr>
          <a:xfrm>
            <a:off x="4754880" y="1554480"/>
            <a:ext cx="54864" cy="2926080"/>
          </a:xfrm>
          <a:prstGeom prst="rect">
            <a:avLst/>
          </a:prstGeom>
          <a:solidFill>
            <a:srgbClr val="C76F3D"/>
          </a:solidFill>
          <a:ln/>
        </p:spPr>
      </p:sp>
      <p:sp>
        <p:nvSpPr>
          <p:cNvPr id="11" name="Text 9"/>
          <p:cNvSpPr/>
          <p:nvPr/>
        </p:nvSpPr>
        <p:spPr>
          <a:xfrm>
            <a:off x="5029200" y="1737360"/>
            <a:ext cx="914400" cy="36576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02</a:t>
            </a:r>
            <a:endParaRPr lang="en-US" sz="1400" dirty="0"/>
          </a:p>
        </p:txBody>
      </p:sp>
      <p:sp>
        <p:nvSpPr>
          <p:cNvPr id="12" name="Text 10"/>
          <p:cNvSpPr/>
          <p:nvPr/>
        </p:nvSpPr>
        <p:spPr>
          <a:xfrm>
            <a:off x="5029200" y="2057400"/>
            <a:ext cx="3383280" cy="457200"/>
          </a:xfrm>
          <a:prstGeom prst="rect">
            <a:avLst/>
          </a:prstGeom>
          <a:noFill/>
          <a:ln/>
        </p:spPr>
        <p:txBody>
          <a:bodyPr wrap="square" lIns="0" tIns="0" rIns="0" bIns="0" rtlCol="0" anchor="ctr"/>
          <a:lstStyle/>
          <a:p>
            <a:pPr indent="0" marL="0">
              <a:buNone/>
            </a:pPr>
            <a:r>
              <a:rPr lang="en-US" sz="1600" b="1" dirty="0">
                <a:solidFill>
                  <a:srgbClr val="1A1F36"/>
                </a:solidFill>
                <a:latin typeface="Arial Black" pitchFamily="34" charset="0"/>
                <a:ea typeface="Arial Black" pitchFamily="34" charset="-122"/>
                <a:cs typeface="Arial Black" pitchFamily="34" charset="-120"/>
              </a:rPr>
              <a:t>Workers want their likeness back</a:t>
            </a:r>
            <a:endParaRPr lang="en-US" sz="1600" dirty="0"/>
          </a:p>
        </p:txBody>
      </p:sp>
      <p:sp>
        <p:nvSpPr>
          <p:cNvPr id="13" name="Text 11"/>
          <p:cNvSpPr/>
          <p:nvPr/>
        </p:nvSpPr>
        <p:spPr>
          <a:xfrm>
            <a:off x="5029200" y="2606040"/>
            <a:ext cx="3383280" cy="1737360"/>
          </a:xfrm>
          <a:prstGeom prst="rect">
            <a:avLst/>
          </a:prstGeom>
          <a:noFill/>
          <a:ln/>
        </p:spPr>
        <p:txBody>
          <a:bodyPr wrap="square" lIns="0" tIns="0" rIns="0" bIns="0" rtlCol="0" anchor="ctr"/>
          <a:lstStyle/>
          <a:p>
            <a:pPr indent="0" marL="0">
              <a:spcAft>
                <a:spcPts val="400"/>
              </a:spcAft>
              <a:buNone/>
            </a:pPr>
            <a:r>
              <a:rPr lang="en-US" sz="1200" dirty="0">
                <a:solidFill>
                  <a:srgbClr val="1A1F36"/>
                </a:solidFill>
                <a:latin typeface="Calibri" pitchFamily="34" charset="0"/>
                <a:ea typeface="Calibri" pitchFamily="34" charset="-122"/>
                <a:cs typeface="Calibri" pitchFamily="34" charset="-120"/>
              </a:rPr>
              <a:t>Adult industry venues are pushing performers to sign perpetual likeness rights agreements. There is an active labor pushback. The demand is straightforward: workers want to own their image, set the terms, and revoke them.</a:t>
            </a:r>
            <a:endParaRPr lang="en-US" sz="1200" dirty="0"/>
          </a:p>
        </p:txBody>
      </p:sp>
      <p:sp>
        <p:nvSpPr>
          <p:cNvPr id="14" name="Text 12"/>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Cofounder Brief</a:t>
            </a:r>
            <a:endParaRPr lang="en-US" sz="900" dirty="0"/>
          </a:p>
        </p:txBody>
      </p:sp>
      <p:sp>
        <p:nvSpPr>
          <p:cNvPr id="15" name="Text 13"/>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3 / 14</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POSITIONING</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The line between viable and toxic</a:t>
            </a:r>
            <a:endParaRPr lang="en-US" sz="2800" dirty="0"/>
          </a:p>
        </p:txBody>
      </p:sp>
      <p:sp>
        <p:nvSpPr>
          <p:cNvPr id="4" name="Shape 2"/>
          <p:cNvSpPr/>
          <p:nvPr/>
        </p:nvSpPr>
        <p:spPr>
          <a:xfrm>
            <a:off x="548640" y="1463040"/>
            <a:ext cx="3840480" cy="3108960"/>
          </a:xfrm>
          <a:prstGeom prst="rect">
            <a:avLst/>
          </a:prstGeom>
          <a:solidFill>
            <a:srgbClr val="F4F3F0"/>
          </a:solidFill>
          <a:ln/>
        </p:spPr>
      </p:sp>
      <p:sp>
        <p:nvSpPr>
          <p:cNvPr id="5" name="Text 3"/>
          <p:cNvSpPr/>
          <p:nvPr/>
        </p:nvSpPr>
        <p:spPr>
          <a:xfrm>
            <a:off x="822960" y="1645920"/>
            <a:ext cx="3474720" cy="274320"/>
          </a:xfrm>
          <a:prstGeom prst="rect">
            <a:avLst/>
          </a:prstGeom>
          <a:noFill/>
          <a:ln/>
        </p:spPr>
        <p:txBody>
          <a:bodyPr wrap="square" lIns="0" tIns="0" rIns="0" bIns="0" rtlCol="0" anchor="ctr"/>
          <a:lstStyle/>
          <a:p>
            <a:pPr indent="0" marL="0">
              <a:buNone/>
            </a:pPr>
            <a:r>
              <a:rPr lang="en-US" sz="1000" b="1" spc="300" kern="0" dirty="0">
                <a:solidFill>
                  <a:srgbClr val="6B7280"/>
                </a:solidFill>
                <a:latin typeface="Calibri" pitchFamily="34" charset="0"/>
                <a:ea typeface="Calibri" pitchFamily="34" charset="-122"/>
                <a:cs typeface="Calibri" pitchFamily="34" charset="-120"/>
              </a:rPr>
              <a:t>NOT THIS</a:t>
            </a:r>
            <a:endParaRPr lang="en-US" sz="1000" dirty="0"/>
          </a:p>
        </p:txBody>
      </p:sp>
      <p:sp>
        <p:nvSpPr>
          <p:cNvPr id="6" name="Text 4"/>
          <p:cNvSpPr/>
          <p:nvPr/>
        </p:nvSpPr>
        <p:spPr>
          <a:xfrm>
            <a:off x="822960" y="1965960"/>
            <a:ext cx="3474720" cy="457200"/>
          </a:xfrm>
          <a:prstGeom prst="rect">
            <a:avLst/>
          </a:prstGeom>
          <a:noFill/>
          <a:ln/>
        </p:spPr>
        <p:txBody>
          <a:bodyPr wrap="square" lIns="0" tIns="0" rIns="0" bIns="0" rtlCol="0" anchor="ctr"/>
          <a:lstStyle/>
          <a:p>
            <a:pPr indent="0" marL="0">
              <a:buNone/>
            </a:pPr>
            <a:r>
              <a:rPr lang="en-US" sz="1800" b="1" i="1" dirty="0">
                <a:solidFill>
                  <a:srgbClr val="6B7280"/>
                </a:solidFill>
                <a:latin typeface="Arial Black" pitchFamily="34" charset="0"/>
                <a:ea typeface="Arial Black" pitchFamily="34" charset="-122"/>
                <a:cs typeface="Arial Black" pitchFamily="34" charset="-120"/>
              </a:rPr>
              <a:t>"Deepfakes for everyone."</a:t>
            </a:r>
            <a:endParaRPr lang="en-US" sz="1800" dirty="0"/>
          </a:p>
        </p:txBody>
      </p:sp>
      <p:sp>
        <p:nvSpPr>
          <p:cNvPr id="7" name="Text 5"/>
          <p:cNvSpPr/>
          <p:nvPr/>
        </p:nvSpPr>
        <p:spPr>
          <a:xfrm>
            <a:off x="822960" y="2560320"/>
            <a:ext cx="3474720" cy="1920240"/>
          </a:xfrm>
          <a:prstGeom prst="rect">
            <a:avLst/>
          </a:prstGeom>
          <a:noFill/>
          <a:ln/>
        </p:spPr>
        <p:txBody>
          <a:bodyPr wrap="square" lIns="0" tIns="0" rIns="0" bIns="0" rtlCol="0" anchor="ctr"/>
          <a:lstStyle/>
          <a:p>
            <a:pPr indent="0" marL="0">
              <a:buNone/>
            </a:pPr>
            <a:r>
              <a:rPr lang="en-US" sz="1100" dirty="0">
                <a:solidFill>
                  <a:srgbClr val="6B7280"/>
                </a:solidFill>
                <a:latin typeface="Calibri" pitchFamily="34" charset="0"/>
                <a:ea typeface="Calibri" pitchFamily="34" charset="-122"/>
                <a:cs typeface="Calibri" pitchFamily="34" charset="-120"/>
              </a:rPr>
              <a:t>Sued, deplatformed, processor-blocked, </a:t>
            </a:r>
            <a:endParaRPr lang="en-US" sz="1100" dirty="0"/>
          </a:p>
          <a:p>
            <a:pPr indent="0" marL="0">
              <a:buNone/>
            </a:pPr>
            <a:r>
              <a:rPr lang="en-US" sz="1100" dirty="0">
                <a:solidFill>
                  <a:srgbClr val="6B7280"/>
                </a:solidFill>
                <a:latin typeface="Calibri" pitchFamily="34" charset="0"/>
                <a:ea typeface="Calibri" pitchFamily="34" charset="-122"/>
                <a:cs typeface="Calibri" pitchFamily="34" charset="-120"/>
              </a:rPr>
              <a:t>and morally indefensible.</a:t>
            </a:r>
            <a:endParaRPr lang="en-US" sz="1100" dirty="0"/>
          </a:p>
          <a:p>
            <a:pPr indent="0" marL="0">
              <a:buNone/>
            </a:pPr>
            <a:endParaRPr lang="en-US" sz="1100" dirty="0"/>
          </a:p>
          <a:p>
            <a:pPr indent="0" marL="0">
              <a:buNone/>
            </a:pPr>
            <a:r>
              <a:rPr lang="en-US" sz="1100" dirty="0">
                <a:solidFill>
                  <a:srgbClr val="6B7280"/>
                </a:solidFill>
                <a:latin typeface="Calibri" pitchFamily="34" charset="0"/>
                <a:ea typeface="Calibri" pitchFamily="34" charset="-122"/>
                <a:cs typeface="Calibri" pitchFamily="34" charset="-120"/>
              </a:rPr>
              <a:t>There is a reason no serious platform </a:t>
            </a:r>
            <a:endParaRPr lang="en-US" sz="1100" dirty="0"/>
          </a:p>
          <a:p>
            <a:pPr indent="0" marL="0">
              <a:buNone/>
            </a:pPr>
            <a:r>
              <a:rPr lang="en-US" sz="1100" dirty="0">
                <a:solidFill>
                  <a:srgbClr val="6B7280"/>
                </a:solidFill>
                <a:latin typeface="Calibri" pitchFamily="34" charset="0"/>
                <a:ea typeface="Calibri" pitchFamily="34" charset="-122"/>
                <a:cs typeface="Calibri" pitchFamily="34" charset="-120"/>
              </a:rPr>
              <a:t>in this category exists yet — and it is not</a:t>
            </a:r>
            <a:endParaRPr lang="en-US" sz="1100" dirty="0"/>
          </a:p>
          <a:p>
            <a:pPr indent="0" marL="0">
              <a:buNone/>
            </a:pPr>
            <a:r>
              <a:rPr lang="en-US" sz="1100" dirty="0">
                <a:solidFill>
                  <a:srgbClr val="6B7280"/>
                </a:solidFill>
                <a:latin typeface="Calibri" pitchFamily="34" charset="0"/>
                <a:ea typeface="Calibri" pitchFamily="34" charset="-122"/>
                <a:cs typeface="Calibri" pitchFamily="34" charset="-120"/>
              </a:rPr>
              <a:t>for lack of demand. It is for lack of a</a:t>
            </a:r>
            <a:endParaRPr lang="en-US" sz="1100" dirty="0"/>
          </a:p>
          <a:p>
            <a:pPr indent="0" marL="0">
              <a:buNone/>
            </a:pPr>
            <a:r>
              <a:rPr lang="en-US" sz="1100" dirty="0">
                <a:solidFill>
                  <a:srgbClr val="6B7280"/>
                </a:solidFill>
                <a:latin typeface="Calibri" pitchFamily="34" charset="0"/>
                <a:ea typeface="Calibri" pitchFamily="34" charset="-122"/>
                <a:cs typeface="Calibri" pitchFamily="34" charset="-120"/>
              </a:rPr>
              <a:t>version that survives contact with reality.</a:t>
            </a:r>
            <a:endParaRPr lang="en-US" sz="1100" dirty="0"/>
          </a:p>
        </p:txBody>
      </p:sp>
      <p:sp>
        <p:nvSpPr>
          <p:cNvPr id="8" name="Shape 6"/>
          <p:cNvSpPr/>
          <p:nvPr/>
        </p:nvSpPr>
        <p:spPr>
          <a:xfrm>
            <a:off x="4754880" y="1463040"/>
            <a:ext cx="3840480" cy="3108960"/>
          </a:xfrm>
          <a:prstGeom prst="rect">
            <a:avLst/>
          </a:prstGeom>
          <a:solidFill>
            <a:srgbClr val="FAF7F2"/>
          </a:solidFill>
          <a:ln/>
        </p:spPr>
      </p:sp>
      <p:sp>
        <p:nvSpPr>
          <p:cNvPr id="9" name="Shape 7"/>
          <p:cNvSpPr/>
          <p:nvPr/>
        </p:nvSpPr>
        <p:spPr>
          <a:xfrm>
            <a:off x="4754880" y="1463040"/>
            <a:ext cx="54864" cy="3108960"/>
          </a:xfrm>
          <a:prstGeom prst="rect">
            <a:avLst/>
          </a:prstGeom>
          <a:solidFill>
            <a:srgbClr val="C76F3D"/>
          </a:solidFill>
          <a:ln/>
        </p:spPr>
      </p:sp>
      <p:sp>
        <p:nvSpPr>
          <p:cNvPr id="10" name="Text 8"/>
          <p:cNvSpPr/>
          <p:nvPr/>
        </p:nvSpPr>
        <p:spPr>
          <a:xfrm>
            <a:off x="5029200" y="1645920"/>
            <a:ext cx="3474720" cy="274320"/>
          </a:xfrm>
          <a:prstGeom prst="rect">
            <a:avLst/>
          </a:prstGeom>
          <a:noFill/>
          <a:ln/>
        </p:spPr>
        <p:txBody>
          <a:bodyPr wrap="square" lIns="0" tIns="0" rIns="0" bIns="0" rtlCol="0" anchor="ctr"/>
          <a:lstStyle/>
          <a:p>
            <a:pPr indent="0" marL="0">
              <a:buNone/>
            </a:pPr>
            <a:r>
              <a:rPr lang="en-US" sz="1000" b="1" spc="300" kern="0" dirty="0">
                <a:solidFill>
                  <a:srgbClr val="C76F3D"/>
                </a:solidFill>
                <a:latin typeface="Calibri" pitchFamily="34" charset="0"/>
                <a:ea typeface="Calibri" pitchFamily="34" charset="-122"/>
                <a:cs typeface="Calibri" pitchFamily="34" charset="-120"/>
              </a:rPr>
              <a:t>THIS</a:t>
            </a:r>
            <a:endParaRPr lang="en-US" sz="1000" dirty="0"/>
          </a:p>
        </p:txBody>
      </p:sp>
      <p:sp>
        <p:nvSpPr>
          <p:cNvPr id="11" name="Text 9"/>
          <p:cNvSpPr/>
          <p:nvPr/>
        </p:nvSpPr>
        <p:spPr>
          <a:xfrm>
            <a:off x="5029200" y="1965960"/>
            <a:ext cx="3474720" cy="457200"/>
          </a:xfrm>
          <a:prstGeom prst="rect">
            <a:avLst/>
          </a:prstGeom>
          <a:noFill/>
          <a:ln/>
        </p:spPr>
        <p:txBody>
          <a:bodyPr wrap="square" lIns="0" tIns="0" rIns="0" bIns="0" rtlCol="0" anchor="ctr"/>
          <a:lstStyle/>
          <a:p>
            <a:pPr indent="0" marL="0">
              <a:buNone/>
            </a:pPr>
            <a:r>
              <a:rPr lang="en-US" sz="1800" b="1" dirty="0">
                <a:solidFill>
                  <a:srgbClr val="1A1F36"/>
                </a:solidFill>
                <a:latin typeface="Arial Black" pitchFamily="34" charset="0"/>
                <a:ea typeface="Arial Black" pitchFamily="34" charset="-122"/>
                <a:cs typeface="Arial Black" pitchFamily="34" charset="-120"/>
              </a:rPr>
              <a:t>Consent-first licensing.</a:t>
            </a:r>
            <a:endParaRPr lang="en-US" sz="1800" dirty="0"/>
          </a:p>
        </p:txBody>
      </p:sp>
      <p:sp>
        <p:nvSpPr>
          <p:cNvPr id="12" name="Text 10"/>
          <p:cNvSpPr/>
          <p:nvPr/>
        </p:nvSpPr>
        <p:spPr>
          <a:xfrm>
            <a:off x="5029200" y="2560320"/>
            <a:ext cx="3474720" cy="192024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Verified creators sell controlled access </a:t>
            </a:r>
            <a:endParaRPr lang="en-US" sz="1100" dirty="0"/>
          </a:p>
          <a:p>
            <a:pPr indent="0" marL="0">
              <a:buNone/>
            </a:pPr>
            <a:r>
              <a:rPr lang="en-US" sz="1100" dirty="0">
                <a:solidFill>
                  <a:srgbClr val="1A1F36"/>
                </a:solidFill>
                <a:latin typeface="Calibri" pitchFamily="34" charset="0"/>
                <a:ea typeface="Calibri" pitchFamily="34" charset="-122"/>
                <a:cs typeface="Calibri" pitchFamily="34" charset="-120"/>
              </a:rPr>
              <a:t>to their own likeness, approve derivative </a:t>
            </a:r>
            <a:endParaRPr lang="en-US" sz="1100" dirty="0"/>
          </a:p>
          <a:p>
            <a:pPr indent="0" marL="0">
              <a:buNone/>
            </a:pPr>
            <a:r>
              <a:rPr lang="en-US" sz="1100" dirty="0">
                <a:solidFill>
                  <a:srgbClr val="1A1F36"/>
                </a:solidFill>
                <a:latin typeface="Calibri" pitchFamily="34" charset="0"/>
                <a:ea typeface="Calibri" pitchFamily="34" charset="-122"/>
                <a:cs typeface="Calibri" pitchFamily="34" charset="-120"/>
              </a:rPr>
              <a:t>AI content individually, and retain the </a:t>
            </a:r>
            <a:endParaRPr lang="en-US" sz="1100" dirty="0"/>
          </a:p>
          <a:p>
            <a:pPr indent="0" marL="0">
              <a:buNone/>
            </a:pPr>
            <a:r>
              <a:rPr lang="en-US" sz="1100" dirty="0">
                <a:solidFill>
                  <a:srgbClr val="1A1F36"/>
                </a:solidFill>
                <a:latin typeface="Calibri" pitchFamily="34" charset="0"/>
                <a:ea typeface="Calibri" pitchFamily="34" charset="-122"/>
                <a:cs typeface="Calibri" pitchFamily="34" charset="-120"/>
              </a:rPr>
              <a:t>right to revoke at any time.</a:t>
            </a:r>
            <a:endParaRPr lang="en-US" sz="1100" dirty="0"/>
          </a:p>
          <a:p>
            <a:pPr indent="0" marL="0">
              <a:buNone/>
            </a:pPr>
            <a:endParaRPr lang="en-US" sz="1100" dirty="0"/>
          </a:p>
          <a:p>
            <a:pPr indent="0" marL="0">
              <a:buNone/>
            </a:pPr>
            <a:r>
              <a:rPr lang="en-US" sz="1100" dirty="0">
                <a:solidFill>
                  <a:srgbClr val="1A1F36"/>
                </a:solidFill>
                <a:latin typeface="Calibri" pitchFamily="34" charset="0"/>
                <a:ea typeface="Calibri" pitchFamily="34" charset="-122"/>
                <a:cs typeface="Calibri" pitchFamily="34" charset="-120"/>
              </a:rPr>
              <a:t>That distinction determines who can be </a:t>
            </a:r>
            <a:endParaRPr lang="en-US" sz="1100" dirty="0"/>
          </a:p>
          <a:p>
            <a:pPr indent="0" marL="0">
              <a:buNone/>
            </a:pPr>
            <a:r>
              <a:rPr lang="en-US" sz="1100" dirty="0">
                <a:solidFill>
                  <a:srgbClr val="1A1F36"/>
                </a:solidFill>
                <a:latin typeface="Calibri" pitchFamily="34" charset="0"/>
                <a:ea typeface="Calibri" pitchFamily="34" charset="-122"/>
                <a:cs typeface="Calibri" pitchFamily="34" charset="-120"/>
              </a:rPr>
              <a:t>on the platform, what content is allowed,</a:t>
            </a:r>
            <a:endParaRPr lang="en-US" sz="1100" dirty="0"/>
          </a:p>
          <a:p>
            <a:pPr indent="0" marL="0">
              <a:buNone/>
            </a:pPr>
            <a:r>
              <a:rPr lang="en-US" sz="1100" dirty="0">
                <a:solidFill>
                  <a:srgbClr val="1A1F36"/>
                </a:solidFill>
                <a:latin typeface="Calibri" pitchFamily="34" charset="0"/>
                <a:ea typeface="Calibri" pitchFamily="34" charset="-122"/>
                <a:cs typeface="Calibri" pitchFamily="34" charset="-120"/>
              </a:rPr>
              <a:t>and which conversations are survivable.</a:t>
            </a:r>
            <a:endParaRPr lang="en-US" sz="1100" dirty="0"/>
          </a:p>
        </p:txBody>
      </p:sp>
      <p:sp>
        <p:nvSpPr>
          <p:cNvPr id="13" name="Text 11"/>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Cofounder Brief</a:t>
            </a:r>
            <a:endParaRPr lang="en-US" sz="900" dirty="0"/>
          </a:p>
        </p:txBody>
      </p:sp>
      <p:sp>
        <p:nvSpPr>
          <p:cNvPr id="14" name="Text 12"/>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4 / 14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PRINCIPLES</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Six commitments</a:t>
            </a:r>
            <a:endParaRPr lang="en-US" sz="2800" dirty="0"/>
          </a:p>
        </p:txBody>
      </p:sp>
      <p:sp>
        <p:nvSpPr>
          <p:cNvPr id="4" name="Shape 2"/>
          <p:cNvSpPr/>
          <p:nvPr/>
        </p:nvSpPr>
        <p:spPr>
          <a:xfrm>
            <a:off x="548640" y="1508760"/>
            <a:ext cx="2697480" cy="1417320"/>
          </a:xfrm>
          <a:prstGeom prst="rect">
            <a:avLst/>
          </a:prstGeom>
          <a:solidFill>
            <a:srgbClr val="F4F3F0"/>
          </a:solidFill>
          <a:ln/>
        </p:spPr>
      </p:sp>
      <p:sp>
        <p:nvSpPr>
          <p:cNvPr id="5" name="Text 3"/>
          <p:cNvSpPr/>
          <p:nvPr/>
        </p:nvSpPr>
        <p:spPr>
          <a:xfrm>
            <a:off x="777240" y="1691640"/>
            <a:ext cx="914400" cy="274320"/>
          </a:xfrm>
          <a:prstGeom prst="rect">
            <a:avLst/>
          </a:prstGeom>
          <a:noFill/>
          <a:ln/>
        </p:spPr>
        <p:txBody>
          <a:bodyPr wrap="square" lIns="0" tIns="0" rIns="0" bIns="0" rtlCol="0" anchor="ctr"/>
          <a:lstStyle/>
          <a:p>
            <a:pPr indent="0" marL="0">
              <a:buNone/>
            </a:pPr>
            <a:r>
              <a:rPr lang="en-US" sz="1200" b="1" dirty="0">
                <a:solidFill>
                  <a:srgbClr val="C76F3D"/>
                </a:solidFill>
                <a:latin typeface="Arial Black" pitchFamily="34" charset="0"/>
                <a:ea typeface="Arial Black" pitchFamily="34" charset="-122"/>
                <a:cs typeface="Arial Black" pitchFamily="34" charset="-120"/>
              </a:rPr>
              <a:t>01</a:t>
            </a:r>
            <a:endParaRPr lang="en-US" sz="1200" dirty="0"/>
          </a:p>
        </p:txBody>
      </p:sp>
      <p:sp>
        <p:nvSpPr>
          <p:cNvPr id="6" name="Text 4"/>
          <p:cNvSpPr/>
          <p:nvPr/>
        </p:nvSpPr>
        <p:spPr>
          <a:xfrm>
            <a:off x="777240" y="1965960"/>
            <a:ext cx="233172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Consent is the product</a:t>
            </a:r>
            <a:endParaRPr lang="en-US" sz="1400" dirty="0"/>
          </a:p>
        </p:txBody>
      </p:sp>
      <p:sp>
        <p:nvSpPr>
          <p:cNvPr id="7" name="Text 5"/>
          <p:cNvSpPr/>
          <p:nvPr/>
        </p:nvSpPr>
        <p:spPr>
          <a:xfrm>
            <a:off x="777240" y="2377440"/>
            <a:ext cx="2331720" cy="50292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Not a checkbox. The core value.</a:t>
            </a:r>
            <a:endParaRPr lang="en-US" sz="1050" dirty="0"/>
          </a:p>
        </p:txBody>
      </p:sp>
      <p:sp>
        <p:nvSpPr>
          <p:cNvPr id="8" name="Shape 6"/>
          <p:cNvSpPr/>
          <p:nvPr/>
        </p:nvSpPr>
        <p:spPr>
          <a:xfrm>
            <a:off x="3383280" y="1508760"/>
            <a:ext cx="2697480" cy="1417320"/>
          </a:xfrm>
          <a:prstGeom prst="rect">
            <a:avLst/>
          </a:prstGeom>
          <a:solidFill>
            <a:srgbClr val="F4F3F0"/>
          </a:solidFill>
          <a:ln/>
        </p:spPr>
      </p:sp>
      <p:sp>
        <p:nvSpPr>
          <p:cNvPr id="9" name="Text 7"/>
          <p:cNvSpPr/>
          <p:nvPr/>
        </p:nvSpPr>
        <p:spPr>
          <a:xfrm>
            <a:off x="3611880" y="1691640"/>
            <a:ext cx="914400" cy="274320"/>
          </a:xfrm>
          <a:prstGeom prst="rect">
            <a:avLst/>
          </a:prstGeom>
          <a:noFill/>
          <a:ln/>
        </p:spPr>
        <p:txBody>
          <a:bodyPr wrap="square" lIns="0" tIns="0" rIns="0" bIns="0" rtlCol="0" anchor="ctr"/>
          <a:lstStyle/>
          <a:p>
            <a:pPr indent="0" marL="0">
              <a:buNone/>
            </a:pPr>
            <a:r>
              <a:rPr lang="en-US" sz="1200" b="1" dirty="0">
                <a:solidFill>
                  <a:srgbClr val="C76F3D"/>
                </a:solidFill>
                <a:latin typeface="Arial Black" pitchFamily="34" charset="0"/>
                <a:ea typeface="Arial Black" pitchFamily="34" charset="-122"/>
                <a:cs typeface="Arial Black" pitchFamily="34" charset="-120"/>
              </a:rPr>
              <a:t>02</a:t>
            </a:r>
            <a:endParaRPr lang="en-US" sz="1200" dirty="0"/>
          </a:p>
        </p:txBody>
      </p:sp>
      <p:sp>
        <p:nvSpPr>
          <p:cNvPr id="10" name="Text 8"/>
          <p:cNvSpPr/>
          <p:nvPr/>
        </p:nvSpPr>
        <p:spPr>
          <a:xfrm>
            <a:off x="3611880" y="1965960"/>
            <a:ext cx="233172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No unverified likenesses</a:t>
            </a:r>
            <a:endParaRPr lang="en-US" sz="1400" dirty="0"/>
          </a:p>
        </p:txBody>
      </p:sp>
      <p:sp>
        <p:nvSpPr>
          <p:cNvPr id="11" name="Text 9"/>
          <p:cNvSpPr/>
          <p:nvPr/>
        </p:nvSpPr>
        <p:spPr>
          <a:xfrm>
            <a:off x="3611880" y="2377440"/>
            <a:ext cx="2331720" cy="50292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Every face on the platform is identity-verified.</a:t>
            </a:r>
            <a:endParaRPr lang="en-US" sz="1050" dirty="0"/>
          </a:p>
        </p:txBody>
      </p:sp>
      <p:sp>
        <p:nvSpPr>
          <p:cNvPr id="12" name="Shape 10"/>
          <p:cNvSpPr/>
          <p:nvPr/>
        </p:nvSpPr>
        <p:spPr>
          <a:xfrm>
            <a:off x="6217920" y="1508760"/>
            <a:ext cx="2697480" cy="1417320"/>
          </a:xfrm>
          <a:prstGeom prst="rect">
            <a:avLst/>
          </a:prstGeom>
          <a:solidFill>
            <a:srgbClr val="F4F3F0"/>
          </a:solidFill>
          <a:ln/>
        </p:spPr>
      </p:sp>
      <p:sp>
        <p:nvSpPr>
          <p:cNvPr id="13" name="Text 11"/>
          <p:cNvSpPr/>
          <p:nvPr/>
        </p:nvSpPr>
        <p:spPr>
          <a:xfrm>
            <a:off x="6446520" y="1691640"/>
            <a:ext cx="914400" cy="274320"/>
          </a:xfrm>
          <a:prstGeom prst="rect">
            <a:avLst/>
          </a:prstGeom>
          <a:noFill/>
          <a:ln/>
        </p:spPr>
        <p:txBody>
          <a:bodyPr wrap="square" lIns="0" tIns="0" rIns="0" bIns="0" rtlCol="0" anchor="ctr"/>
          <a:lstStyle/>
          <a:p>
            <a:pPr indent="0" marL="0">
              <a:buNone/>
            </a:pPr>
            <a:r>
              <a:rPr lang="en-US" sz="1200" b="1" dirty="0">
                <a:solidFill>
                  <a:srgbClr val="C76F3D"/>
                </a:solidFill>
                <a:latin typeface="Arial Black" pitchFamily="34" charset="0"/>
                <a:ea typeface="Arial Black" pitchFamily="34" charset="-122"/>
                <a:cs typeface="Arial Black" pitchFamily="34" charset="-120"/>
              </a:rPr>
              <a:t>03</a:t>
            </a:r>
            <a:endParaRPr lang="en-US" sz="1200" dirty="0"/>
          </a:p>
        </p:txBody>
      </p:sp>
      <p:sp>
        <p:nvSpPr>
          <p:cNvPr id="14" name="Text 12"/>
          <p:cNvSpPr/>
          <p:nvPr/>
        </p:nvSpPr>
        <p:spPr>
          <a:xfrm>
            <a:off x="6446520" y="1965960"/>
            <a:ext cx="233172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Revocable by default</a:t>
            </a:r>
            <a:endParaRPr lang="en-US" sz="1400" dirty="0"/>
          </a:p>
        </p:txBody>
      </p:sp>
      <p:sp>
        <p:nvSpPr>
          <p:cNvPr id="15" name="Text 13"/>
          <p:cNvSpPr/>
          <p:nvPr/>
        </p:nvSpPr>
        <p:spPr>
          <a:xfrm>
            <a:off x="6446520" y="2377440"/>
            <a:ext cx="2331720" cy="50292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Creators can pause, restrict, or revoke at any time.</a:t>
            </a:r>
            <a:endParaRPr lang="en-US" sz="1050" dirty="0"/>
          </a:p>
        </p:txBody>
      </p:sp>
      <p:sp>
        <p:nvSpPr>
          <p:cNvPr id="16" name="Shape 14"/>
          <p:cNvSpPr/>
          <p:nvPr/>
        </p:nvSpPr>
        <p:spPr>
          <a:xfrm>
            <a:off x="548640" y="3108960"/>
            <a:ext cx="2697480" cy="1417320"/>
          </a:xfrm>
          <a:prstGeom prst="rect">
            <a:avLst/>
          </a:prstGeom>
          <a:solidFill>
            <a:srgbClr val="F4F3F0"/>
          </a:solidFill>
          <a:ln/>
        </p:spPr>
      </p:sp>
      <p:sp>
        <p:nvSpPr>
          <p:cNvPr id="17" name="Text 15"/>
          <p:cNvSpPr/>
          <p:nvPr/>
        </p:nvSpPr>
        <p:spPr>
          <a:xfrm>
            <a:off x="777240" y="3291840"/>
            <a:ext cx="914400" cy="274320"/>
          </a:xfrm>
          <a:prstGeom prst="rect">
            <a:avLst/>
          </a:prstGeom>
          <a:noFill/>
          <a:ln/>
        </p:spPr>
        <p:txBody>
          <a:bodyPr wrap="square" lIns="0" tIns="0" rIns="0" bIns="0" rtlCol="0" anchor="ctr"/>
          <a:lstStyle/>
          <a:p>
            <a:pPr indent="0" marL="0">
              <a:buNone/>
            </a:pPr>
            <a:r>
              <a:rPr lang="en-US" sz="1200" b="1" dirty="0">
                <a:solidFill>
                  <a:srgbClr val="C76F3D"/>
                </a:solidFill>
                <a:latin typeface="Arial Black" pitchFamily="34" charset="0"/>
                <a:ea typeface="Arial Black" pitchFamily="34" charset="-122"/>
                <a:cs typeface="Arial Black" pitchFamily="34" charset="-120"/>
              </a:rPr>
              <a:t>04</a:t>
            </a:r>
            <a:endParaRPr lang="en-US" sz="1200" dirty="0"/>
          </a:p>
        </p:txBody>
      </p:sp>
      <p:sp>
        <p:nvSpPr>
          <p:cNvPr id="18" name="Text 16"/>
          <p:cNvSpPr/>
          <p:nvPr/>
        </p:nvSpPr>
        <p:spPr>
          <a:xfrm>
            <a:off x="777240" y="3566160"/>
            <a:ext cx="233172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No model export</a:t>
            </a:r>
            <a:endParaRPr lang="en-US" sz="1400" dirty="0"/>
          </a:p>
        </p:txBody>
      </p:sp>
      <p:sp>
        <p:nvSpPr>
          <p:cNvPr id="19" name="Text 17"/>
          <p:cNvSpPr/>
          <p:nvPr/>
        </p:nvSpPr>
        <p:spPr>
          <a:xfrm>
            <a:off x="777240" y="3977640"/>
            <a:ext cx="2331720" cy="50292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Weights never leave the platform. Ever.</a:t>
            </a:r>
            <a:endParaRPr lang="en-US" sz="1050" dirty="0"/>
          </a:p>
        </p:txBody>
      </p:sp>
      <p:sp>
        <p:nvSpPr>
          <p:cNvPr id="20" name="Shape 18"/>
          <p:cNvSpPr/>
          <p:nvPr/>
        </p:nvSpPr>
        <p:spPr>
          <a:xfrm>
            <a:off x="3383280" y="3108960"/>
            <a:ext cx="2697480" cy="1417320"/>
          </a:xfrm>
          <a:prstGeom prst="rect">
            <a:avLst/>
          </a:prstGeom>
          <a:solidFill>
            <a:srgbClr val="F4F3F0"/>
          </a:solidFill>
          <a:ln/>
        </p:spPr>
      </p:sp>
      <p:sp>
        <p:nvSpPr>
          <p:cNvPr id="21" name="Text 19"/>
          <p:cNvSpPr/>
          <p:nvPr/>
        </p:nvSpPr>
        <p:spPr>
          <a:xfrm>
            <a:off x="3611880" y="3291840"/>
            <a:ext cx="914400" cy="274320"/>
          </a:xfrm>
          <a:prstGeom prst="rect">
            <a:avLst/>
          </a:prstGeom>
          <a:noFill/>
          <a:ln/>
        </p:spPr>
        <p:txBody>
          <a:bodyPr wrap="square" lIns="0" tIns="0" rIns="0" bIns="0" rtlCol="0" anchor="ctr"/>
          <a:lstStyle/>
          <a:p>
            <a:pPr indent="0" marL="0">
              <a:buNone/>
            </a:pPr>
            <a:r>
              <a:rPr lang="en-US" sz="1200" b="1" dirty="0">
                <a:solidFill>
                  <a:srgbClr val="C76F3D"/>
                </a:solidFill>
                <a:latin typeface="Arial Black" pitchFamily="34" charset="0"/>
                <a:ea typeface="Arial Black" pitchFamily="34" charset="-122"/>
                <a:cs typeface="Arial Black" pitchFamily="34" charset="-120"/>
              </a:rPr>
              <a:t>05</a:t>
            </a:r>
            <a:endParaRPr lang="en-US" sz="1200" dirty="0"/>
          </a:p>
        </p:txBody>
      </p:sp>
      <p:sp>
        <p:nvSpPr>
          <p:cNvPr id="22" name="Text 20"/>
          <p:cNvSpPr/>
          <p:nvPr/>
        </p:nvSpPr>
        <p:spPr>
          <a:xfrm>
            <a:off x="3611880" y="3566160"/>
            <a:ext cx="233172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Creator approval is the value</a:t>
            </a:r>
            <a:endParaRPr lang="en-US" sz="1400" dirty="0"/>
          </a:p>
        </p:txBody>
      </p:sp>
      <p:sp>
        <p:nvSpPr>
          <p:cNvPr id="23" name="Text 21"/>
          <p:cNvSpPr/>
          <p:nvPr/>
        </p:nvSpPr>
        <p:spPr>
          <a:xfrm>
            <a:off x="3611880" y="3977640"/>
            <a:ext cx="2331720" cy="50292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Approval is a premium layer, not friction.</a:t>
            </a:r>
            <a:endParaRPr lang="en-US" sz="1050" dirty="0"/>
          </a:p>
        </p:txBody>
      </p:sp>
      <p:sp>
        <p:nvSpPr>
          <p:cNvPr id="24" name="Shape 22"/>
          <p:cNvSpPr/>
          <p:nvPr/>
        </p:nvSpPr>
        <p:spPr>
          <a:xfrm>
            <a:off x="6217920" y="3108960"/>
            <a:ext cx="2697480" cy="1417320"/>
          </a:xfrm>
          <a:prstGeom prst="rect">
            <a:avLst/>
          </a:prstGeom>
          <a:solidFill>
            <a:srgbClr val="F4F3F0"/>
          </a:solidFill>
          <a:ln/>
        </p:spPr>
      </p:sp>
      <p:sp>
        <p:nvSpPr>
          <p:cNvPr id="25" name="Text 23"/>
          <p:cNvSpPr/>
          <p:nvPr/>
        </p:nvSpPr>
        <p:spPr>
          <a:xfrm>
            <a:off x="6446520" y="3291840"/>
            <a:ext cx="914400" cy="274320"/>
          </a:xfrm>
          <a:prstGeom prst="rect">
            <a:avLst/>
          </a:prstGeom>
          <a:noFill/>
          <a:ln/>
        </p:spPr>
        <p:txBody>
          <a:bodyPr wrap="square" lIns="0" tIns="0" rIns="0" bIns="0" rtlCol="0" anchor="ctr"/>
          <a:lstStyle/>
          <a:p>
            <a:pPr indent="0" marL="0">
              <a:buNone/>
            </a:pPr>
            <a:r>
              <a:rPr lang="en-US" sz="1200" b="1" dirty="0">
                <a:solidFill>
                  <a:srgbClr val="C76F3D"/>
                </a:solidFill>
                <a:latin typeface="Arial Black" pitchFamily="34" charset="0"/>
                <a:ea typeface="Arial Black" pitchFamily="34" charset="-122"/>
                <a:cs typeface="Arial Black" pitchFamily="34" charset="-120"/>
              </a:rPr>
              <a:t>06</a:t>
            </a:r>
            <a:endParaRPr lang="en-US" sz="1200" dirty="0"/>
          </a:p>
        </p:txBody>
      </p:sp>
      <p:sp>
        <p:nvSpPr>
          <p:cNvPr id="26" name="Text 24"/>
          <p:cNvSpPr/>
          <p:nvPr/>
        </p:nvSpPr>
        <p:spPr>
          <a:xfrm>
            <a:off x="6446520" y="3566160"/>
            <a:ext cx="233172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No discovery at launch</a:t>
            </a:r>
            <a:endParaRPr lang="en-US" sz="1400" dirty="0"/>
          </a:p>
        </p:txBody>
      </p:sp>
      <p:sp>
        <p:nvSpPr>
          <p:cNvPr id="27" name="Text 25"/>
          <p:cNvSpPr/>
          <p:nvPr/>
        </p:nvSpPr>
        <p:spPr>
          <a:xfrm>
            <a:off x="6446520" y="3977640"/>
            <a:ext cx="2331720" cy="502920"/>
          </a:xfrm>
          <a:prstGeom prst="rect">
            <a:avLst/>
          </a:prstGeom>
          <a:noFill/>
          <a:ln/>
        </p:spPr>
        <p:txBody>
          <a:bodyPr wrap="square" lIns="0" tIns="0" rIns="0" bIns="0" rtlCol="0" anchor="ctr"/>
          <a:lstStyle/>
          <a:p>
            <a:pPr indent="0" marL="0">
              <a:buNone/>
            </a:pPr>
            <a:r>
              <a:rPr lang="en-US" sz="1050" dirty="0">
                <a:solidFill>
                  <a:srgbClr val="1A1F36"/>
                </a:solidFill>
                <a:latin typeface="Calibri" pitchFamily="34" charset="0"/>
                <a:ea typeface="Calibri" pitchFamily="34" charset="-122"/>
                <a:cs typeface="Calibri" pitchFamily="34" charset="-120"/>
              </a:rPr>
              <a:t>Creator-owned funnel. No crawling. No exposed search.</a:t>
            </a:r>
            <a:endParaRPr lang="en-US" sz="1050" dirty="0"/>
          </a:p>
        </p:txBody>
      </p:sp>
      <p:sp>
        <p:nvSpPr>
          <p:cNvPr id="28" name="Text 26"/>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Cofounder Brief</a:t>
            </a:r>
            <a:endParaRPr lang="en-US" sz="900" dirty="0"/>
          </a:p>
        </p:txBody>
      </p:sp>
      <p:sp>
        <p:nvSpPr>
          <p:cNvPr id="29" name="Text 27"/>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5 / 14</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CREATOR SIDE</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What it looks like to be on the platform</a:t>
            </a:r>
            <a:endParaRPr lang="en-US" sz="2800" dirty="0"/>
          </a:p>
        </p:txBody>
      </p:sp>
      <p:sp>
        <p:nvSpPr>
          <p:cNvPr id="4" name="Shape 2"/>
          <p:cNvSpPr/>
          <p:nvPr/>
        </p:nvSpPr>
        <p:spPr>
          <a:xfrm>
            <a:off x="548640" y="1417320"/>
            <a:ext cx="8046720" cy="640080"/>
          </a:xfrm>
          <a:prstGeom prst="rect">
            <a:avLst/>
          </a:prstGeom>
          <a:solidFill>
            <a:srgbClr val="F4F3F0"/>
          </a:solidFill>
          <a:ln/>
        </p:spPr>
      </p:sp>
      <p:sp>
        <p:nvSpPr>
          <p:cNvPr id="5" name="Text 3"/>
          <p:cNvSpPr/>
          <p:nvPr/>
        </p:nvSpPr>
        <p:spPr>
          <a:xfrm>
            <a:off x="731520" y="1508760"/>
            <a:ext cx="457200" cy="457200"/>
          </a:xfrm>
          <a:prstGeom prst="rect">
            <a:avLst/>
          </a:prstGeom>
          <a:noFill/>
          <a:ln/>
        </p:spPr>
        <p:txBody>
          <a:bodyPr wrap="square" lIns="0" tIns="0" rIns="0" bIns="0" rtlCol="0" anchor="ctr"/>
          <a:lstStyle/>
          <a:p>
            <a:pPr indent="0" marL="0">
              <a:buNone/>
            </a:pPr>
            <a:r>
              <a:rPr lang="en-US" sz="2400" b="1" dirty="0">
                <a:solidFill>
                  <a:srgbClr val="C76F3D"/>
                </a:solidFill>
                <a:latin typeface="Arial Black" pitchFamily="34" charset="0"/>
                <a:ea typeface="Arial Black" pitchFamily="34" charset="-122"/>
                <a:cs typeface="Arial Black" pitchFamily="34" charset="-120"/>
              </a:rPr>
              <a:t>1</a:t>
            </a:r>
            <a:endParaRPr lang="en-US" sz="2400" dirty="0"/>
          </a:p>
        </p:txBody>
      </p:sp>
      <p:sp>
        <p:nvSpPr>
          <p:cNvPr id="6" name="Text 4"/>
          <p:cNvSpPr/>
          <p:nvPr/>
        </p:nvSpPr>
        <p:spPr>
          <a:xfrm>
            <a:off x="1325880" y="1481328"/>
            <a:ext cx="164592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Verify</a:t>
            </a:r>
            <a:endParaRPr lang="en-US" sz="1400" dirty="0"/>
          </a:p>
        </p:txBody>
      </p:sp>
      <p:sp>
        <p:nvSpPr>
          <p:cNvPr id="7" name="Text 5"/>
          <p:cNvSpPr/>
          <p:nvPr/>
        </p:nvSpPr>
        <p:spPr>
          <a:xfrm>
            <a:off x="3017520" y="1481328"/>
            <a:ext cx="5486400" cy="50292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Government ID, liveness check, performer release. Signs the platform agreement and AI likeness license.</a:t>
            </a:r>
            <a:endParaRPr lang="en-US" sz="1100" dirty="0"/>
          </a:p>
        </p:txBody>
      </p:sp>
      <p:sp>
        <p:nvSpPr>
          <p:cNvPr id="8" name="Text 6"/>
          <p:cNvSpPr/>
          <p:nvPr/>
        </p:nvSpPr>
        <p:spPr>
          <a:xfrm>
            <a:off x="731520" y="2194560"/>
            <a:ext cx="457200" cy="457200"/>
          </a:xfrm>
          <a:prstGeom prst="rect">
            <a:avLst/>
          </a:prstGeom>
          <a:noFill/>
          <a:ln/>
        </p:spPr>
        <p:txBody>
          <a:bodyPr wrap="square" lIns="0" tIns="0" rIns="0" bIns="0" rtlCol="0" anchor="ctr"/>
          <a:lstStyle/>
          <a:p>
            <a:pPr indent="0" marL="0">
              <a:buNone/>
            </a:pPr>
            <a:r>
              <a:rPr lang="en-US" sz="2400" b="1" dirty="0">
                <a:solidFill>
                  <a:srgbClr val="C76F3D"/>
                </a:solidFill>
                <a:latin typeface="Arial Black" pitchFamily="34" charset="0"/>
                <a:ea typeface="Arial Black" pitchFamily="34" charset="-122"/>
                <a:cs typeface="Arial Black" pitchFamily="34" charset="-120"/>
              </a:rPr>
              <a:t>2</a:t>
            </a:r>
            <a:endParaRPr lang="en-US" sz="2400" dirty="0"/>
          </a:p>
        </p:txBody>
      </p:sp>
      <p:sp>
        <p:nvSpPr>
          <p:cNvPr id="9" name="Text 7"/>
          <p:cNvSpPr/>
          <p:nvPr/>
        </p:nvSpPr>
        <p:spPr>
          <a:xfrm>
            <a:off x="1325880" y="2167128"/>
            <a:ext cx="164592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Upload</a:t>
            </a:r>
            <a:endParaRPr lang="en-US" sz="1400" dirty="0"/>
          </a:p>
        </p:txBody>
      </p:sp>
      <p:sp>
        <p:nvSpPr>
          <p:cNvPr id="10" name="Text 8"/>
          <p:cNvSpPr/>
          <p:nvPr/>
        </p:nvSpPr>
        <p:spPr>
          <a:xfrm>
            <a:off x="3017520" y="2167128"/>
            <a:ext cx="5486400" cy="50292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Real photos, videos, bundles, PPV drops — exactly like OnlyFans. Subscription tiers, tips, custom requests.</a:t>
            </a:r>
            <a:endParaRPr lang="en-US" sz="1100" dirty="0"/>
          </a:p>
        </p:txBody>
      </p:sp>
      <p:sp>
        <p:nvSpPr>
          <p:cNvPr id="11" name="Shape 9"/>
          <p:cNvSpPr/>
          <p:nvPr/>
        </p:nvSpPr>
        <p:spPr>
          <a:xfrm>
            <a:off x="548640" y="2788920"/>
            <a:ext cx="8046720" cy="640080"/>
          </a:xfrm>
          <a:prstGeom prst="rect">
            <a:avLst/>
          </a:prstGeom>
          <a:solidFill>
            <a:srgbClr val="F4F3F0"/>
          </a:solidFill>
          <a:ln/>
        </p:spPr>
      </p:sp>
      <p:sp>
        <p:nvSpPr>
          <p:cNvPr id="12" name="Text 10"/>
          <p:cNvSpPr/>
          <p:nvPr/>
        </p:nvSpPr>
        <p:spPr>
          <a:xfrm>
            <a:off x="731520" y="2880360"/>
            <a:ext cx="457200" cy="457200"/>
          </a:xfrm>
          <a:prstGeom prst="rect">
            <a:avLst/>
          </a:prstGeom>
          <a:noFill/>
          <a:ln/>
        </p:spPr>
        <p:txBody>
          <a:bodyPr wrap="square" lIns="0" tIns="0" rIns="0" bIns="0" rtlCol="0" anchor="ctr"/>
          <a:lstStyle/>
          <a:p>
            <a:pPr indent="0" marL="0">
              <a:buNone/>
            </a:pPr>
            <a:r>
              <a:rPr lang="en-US" sz="2400" b="1" dirty="0">
                <a:solidFill>
                  <a:srgbClr val="C76F3D"/>
                </a:solidFill>
                <a:latin typeface="Arial Black" pitchFamily="34" charset="0"/>
                <a:ea typeface="Arial Black" pitchFamily="34" charset="-122"/>
                <a:cs typeface="Arial Black" pitchFamily="34" charset="-120"/>
              </a:rPr>
              <a:t>3</a:t>
            </a:r>
            <a:endParaRPr lang="en-US" sz="2400" dirty="0"/>
          </a:p>
        </p:txBody>
      </p:sp>
      <p:sp>
        <p:nvSpPr>
          <p:cNvPr id="13" name="Text 11"/>
          <p:cNvSpPr/>
          <p:nvPr/>
        </p:nvSpPr>
        <p:spPr>
          <a:xfrm>
            <a:off x="1325880" y="2852928"/>
            <a:ext cx="164592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Train (optional)</a:t>
            </a:r>
            <a:endParaRPr lang="en-US" sz="1400" dirty="0"/>
          </a:p>
        </p:txBody>
      </p:sp>
      <p:sp>
        <p:nvSpPr>
          <p:cNvPr id="14" name="Text 12"/>
          <p:cNvSpPr/>
          <p:nvPr/>
        </p:nvSpPr>
        <p:spPr>
          <a:xfrm>
            <a:off x="3017520" y="2852928"/>
            <a:ext cx="5486400" cy="50292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Submit curated source material. A private likeness model is trained on-platform and never exported.</a:t>
            </a:r>
            <a:endParaRPr lang="en-US" sz="1100" dirty="0"/>
          </a:p>
        </p:txBody>
      </p:sp>
      <p:sp>
        <p:nvSpPr>
          <p:cNvPr id="15" name="Text 13"/>
          <p:cNvSpPr/>
          <p:nvPr/>
        </p:nvSpPr>
        <p:spPr>
          <a:xfrm>
            <a:off x="731520" y="3566160"/>
            <a:ext cx="457200" cy="457200"/>
          </a:xfrm>
          <a:prstGeom prst="rect">
            <a:avLst/>
          </a:prstGeom>
          <a:noFill/>
          <a:ln/>
        </p:spPr>
        <p:txBody>
          <a:bodyPr wrap="square" lIns="0" tIns="0" rIns="0" bIns="0" rtlCol="0" anchor="ctr"/>
          <a:lstStyle/>
          <a:p>
            <a:pPr indent="0" marL="0">
              <a:buNone/>
            </a:pPr>
            <a:r>
              <a:rPr lang="en-US" sz="2400" b="1" dirty="0">
                <a:solidFill>
                  <a:srgbClr val="C76F3D"/>
                </a:solidFill>
                <a:latin typeface="Arial Black" pitchFamily="34" charset="0"/>
                <a:ea typeface="Arial Black" pitchFamily="34" charset="-122"/>
                <a:cs typeface="Arial Black" pitchFamily="34" charset="-120"/>
              </a:rPr>
              <a:t>4</a:t>
            </a:r>
            <a:endParaRPr lang="en-US" sz="2400" dirty="0"/>
          </a:p>
        </p:txBody>
      </p:sp>
      <p:sp>
        <p:nvSpPr>
          <p:cNvPr id="16" name="Text 14"/>
          <p:cNvSpPr/>
          <p:nvPr/>
        </p:nvSpPr>
        <p:spPr>
          <a:xfrm>
            <a:off x="1325880" y="3538728"/>
            <a:ext cx="164592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Set rules</a:t>
            </a:r>
            <a:endParaRPr lang="en-US" sz="1400" dirty="0"/>
          </a:p>
        </p:txBody>
      </p:sp>
      <p:sp>
        <p:nvSpPr>
          <p:cNvPr id="17" name="Text 15"/>
          <p:cNvSpPr/>
          <p:nvPr/>
        </p:nvSpPr>
        <p:spPr>
          <a:xfrm>
            <a:off x="3017520" y="3538728"/>
            <a:ext cx="5486400" cy="50292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Define allowed categories, explicitness, scene types, collab permissions, download rights, revocation terms.</a:t>
            </a:r>
            <a:endParaRPr lang="en-US" sz="1100" dirty="0"/>
          </a:p>
        </p:txBody>
      </p:sp>
      <p:sp>
        <p:nvSpPr>
          <p:cNvPr id="18" name="Shape 16"/>
          <p:cNvSpPr/>
          <p:nvPr/>
        </p:nvSpPr>
        <p:spPr>
          <a:xfrm>
            <a:off x="548640" y="4160520"/>
            <a:ext cx="8046720" cy="640080"/>
          </a:xfrm>
          <a:prstGeom prst="rect">
            <a:avLst/>
          </a:prstGeom>
          <a:solidFill>
            <a:srgbClr val="F4F3F0"/>
          </a:solidFill>
          <a:ln/>
        </p:spPr>
      </p:sp>
      <p:sp>
        <p:nvSpPr>
          <p:cNvPr id="19" name="Text 17"/>
          <p:cNvSpPr/>
          <p:nvPr/>
        </p:nvSpPr>
        <p:spPr>
          <a:xfrm>
            <a:off x="731520" y="4251960"/>
            <a:ext cx="457200" cy="457200"/>
          </a:xfrm>
          <a:prstGeom prst="rect">
            <a:avLst/>
          </a:prstGeom>
          <a:noFill/>
          <a:ln/>
        </p:spPr>
        <p:txBody>
          <a:bodyPr wrap="square" lIns="0" tIns="0" rIns="0" bIns="0" rtlCol="0" anchor="ctr"/>
          <a:lstStyle/>
          <a:p>
            <a:pPr indent="0" marL="0">
              <a:buNone/>
            </a:pPr>
            <a:r>
              <a:rPr lang="en-US" sz="2400" b="1" dirty="0">
                <a:solidFill>
                  <a:srgbClr val="C76F3D"/>
                </a:solidFill>
                <a:latin typeface="Arial Black" pitchFamily="34" charset="0"/>
                <a:ea typeface="Arial Black" pitchFamily="34" charset="-122"/>
                <a:cs typeface="Arial Black" pitchFamily="34" charset="-120"/>
              </a:rPr>
              <a:t>5</a:t>
            </a:r>
            <a:endParaRPr lang="en-US" sz="2400" dirty="0"/>
          </a:p>
        </p:txBody>
      </p:sp>
      <p:sp>
        <p:nvSpPr>
          <p:cNvPr id="20" name="Text 18"/>
          <p:cNvSpPr/>
          <p:nvPr/>
        </p:nvSpPr>
        <p:spPr>
          <a:xfrm>
            <a:off x="1325880" y="4224528"/>
            <a:ext cx="1645920" cy="36576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Approve</a:t>
            </a:r>
            <a:endParaRPr lang="en-US" sz="1400" dirty="0"/>
          </a:p>
        </p:txBody>
      </p:sp>
      <p:sp>
        <p:nvSpPr>
          <p:cNvPr id="21" name="Text 19"/>
          <p:cNvSpPr/>
          <p:nvPr/>
        </p:nvSpPr>
        <p:spPr>
          <a:xfrm>
            <a:off x="3017520" y="4224528"/>
            <a:ext cx="5486400" cy="50292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Review fan submissions. Approve, reject, or ban prompt patterns. Publish approved content as gallery or PPV.</a:t>
            </a:r>
            <a:endParaRPr lang="en-US" sz="1100" dirty="0"/>
          </a:p>
        </p:txBody>
      </p:sp>
      <p:sp>
        <p:nvSpPr>
          <p:cNvPr id="22" name="Text 20"/>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Cofounder Brief</a:t>
            </a:r>
            <a:endParaRPr lang="en-US" sz="900" dirty="0"/>
          </a:p>
        </p:txBody>
      </p:sp>
      <p:sp>
        <p:nvSpPr>
          <p:cNvPr id="23" name="Text 21"/>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6 / 14</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FAN SIDE</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Tiered access, controlled generation</a:t>
            </a:r>
            <a:endParaRPr lang="en-US" sz="2800" dirty="0"/>
          </a:p>
        </p:txBody>
      </p:sp>
      <p:sp>
        <p:nvSpPr>
          <p:cNvPr id="4" name="Shape 2"/>
          <p:cNvSpPr/>
          <p:nvPr/>
        </p:nvSpPr>
        <p:spPr>
          <a:xfrm>
            <a:off x="548640" y="1463040"/>
            <a:ext cx="8046720" cy="502920"/>
          </a:xfrm>
          <a:prstGeom prst="rect">
            <a:avLst/>
          </a:prstGeom>
          <a:solidFill>
            <a:srgbClr val="1A1F36"/>
          </a:solidFill>
          <a:ln/>
        </p:spPr>
      </p:sp>
      <p:sp>
        <p:nvSpPr>
          <p:cNvPr id="5" name="Text 3"/>
          <p:cNvSpPr/>
          <p:nvPr/>
        </p:nvSpPr>
        <p:spPr>
          <a:xfrm>
            <a:off x="731520" y="1463040"/>
            <a:ext cx="1920240" cy="502920"/>
          </a:xfrm>
          <a:prstGeom prst="rect">
            <a:avLst/>
          </a:prstGeom>
          <a:noFill/>
          <a:ln/>
        </p:spPr>
        <p:txBody>
          <a:bodyPr wrap="square" lIns="0" tIns="0" rIns="0" bIns="0" rtlCol="0" anchor="ctr"/>
          <a:lstStyle/>
          <a:p>
            <a:pPr indent="0" marL="0">
              <a:buNone/>
            </a:pPr>
            <a:r>
              <a:rPr lang="en-US" sz="1000" b="1" spc="300" kern="0" dirty="0">
                <a:solidFill>
                  <a:srgbClr val="FFFFFF"/>
                </a:solidFill>
                <a:latin typeface="Calibri" pitchFamily="34" charset="0"/>
                <a:ea typeface="Calibri" pitchFamily="34" charset="-122"/>
                <a:cs typeface="Calibri" pitchFamily="34" charset="-120"/>
              </a:rPr>
              <a:t>TIER</a:t>
            </a:r>
            <a:endParaRPr lang="en-US" sz="1000" dirty="0"/>
          </a:p>
        </p:txBody>
      </p:sp>
      <p:sp>
        <p:nvSpPr>
          <p:cNvPr id="6" name="Text 4"/>
          <p:cNvSpPr/>
          <p:nvPr/>
        </p:nvSpPr>
        <p:spPr>
          <a:xfrm>
            <a:off x="2926080" y="1463040"/>
            <a:ext cx="822960" cy="502920"/>
          </a:xfrm>
          <a:prstGeom prst="rect">
            <a:avLst/>
          </a:prstGeom>
          <a:noFill/>
          <a:ln/>
        </p:spPr>
        <p:txBody>
          <a:bodyPr wrap="square" lIns="0" tIns="0" rIns="0" bIns="0" rtlCol="0" anchor="ctr"/>
          <a:lstStyle/>
          <a:p>
            <a:pPr indent="0" marL="0">
              <a:buNone/>
            </a:pPr>
            <a:r>
              <a:rPr lang="en-US" sz="1000" b="1" spc="300" kern="0" dirty="0">
                <a:solidFill>
                  <a:srgbClr val="FFFFFF"/>
                </a:solidFill>
                <a:latin typeface="Calibri" pitchFamily="34" charset="0"/>
                <a:ea typeface="Calibri" pitchFamily="34" charset="-122"/>
                <a:cs typeface="Calibri" pitchFamily="34" charset="-120"/>
              </a:rPr>
              <a:t>MONTHLY</a:t>
            </a:r>
            <a:endParaRPr lang="en-US" sz="1000" dirty="0"/>
          </a:p>
        </p:txBody>
      </p:sp>
      <p:sp>
        <p:nvSpPr>
          <p:cNvPr id="7" name="Text 5"/>
          <p:cNvSpPr/>
          <p:nvPr/>
        </p:nvSpPr>
        <p:spPr>
          <a:xfrm>
            <a:off x="4023360" y="1463040"/>
            <a:ext cx="4480560" cy="502920"/>
          </a:xfrm>
          <a:prstGeom prst="rect">
            <a:avLst/>
          </a:prstGeom>
          <a:noFill/>
          <a:ln/>
        </p:spPr>
        <p:txBody>
          <a:bodyPr wrap="square" lIns="0" tIns="0" rIns="0" bIns="0" rtlCol="0" anchor="ctr"/>
          <a:lstStyle/>
          <a:p>
            <a:pPr indent="0" marL="0">
              <a:buNone/>
            </a:pPr>
            <a:r>
              <a:rPr lang="en-US" sz="1000" b="1" spc="300" kern="0" dirty="0">
                <a:solidFill>
                  <a:srgbClr val="FFFFFF"/>
                </a:solidFill>
                <a:latin typeface="Calibri" pitchFamily="34" charset="0"/>
                <a:ea typeface="Calibri" pitchFamily="34" charset="-122"/>
                <a:cs typeface="Calibri" pitchFamily="34" charset="-120"/>
              </a:rPr>
              <a:t>WHAT FANS GET</a:t>
            </a:r>
            <a:endParaRPr lang="en-US" sz="1000" dirty="0"/>
          </a:p>
        </p:txBody>
      </p:sp>
      <p:sp>
        <p:nvSpPr>
          <p:cNvPr id="8" name="Shape 6"/>
          <p:cNvSpPr/>
          <p:nvPr/>
        </p:nvSpPr>
        <p:spPr>
          <a:xfrm>
            <a:off x="548640" y="1965960"/>
            <a:ext cx="8046720" cy="502920"/>
          </a:xfrm>
          <a:prstGeom prst="rect">
            <a:avLst/>
          </a:prstGeom>
          <a:solidFill>
            <a:srgbClr val="F4F3F0"/>
          </a:solidFill>
          <a:ln/>
        </p:spPr>
      </p:sp>
      <p:sp>
        <p:nvSpPr>
          <p:cNvPr id="9" name="Text 7"/>
          <p:cNvSpPr/>
          <p:nvPr/>
        </p:nvSpPr>
        <p:spPr>
          <a:xfrm>
            <a:off x="731520" y="1965960"/>
            <a:ext cx="1920240" cy="502920"/>
          </a:xfrm>
          <a:prstGeom prst="rect">
            <a:avLst/>
          </a:prstGeom>
          <a:noFill/>
          <a:ln/>
        </p:spPr>
        <p:txBody>
          <a:bodyPr wrap="square" lIns="0" tIns="0" rIns="0" bIns="0" rtlCol="0" anchor="ctr"/>
          <a:lstStyle/>
          <a:p>
            <a:pPr indent="0" marL="0">
              <a:buNone/>
            </a:pPr>
            <a:r>
              <a:rPr lang="en-US" sz="1200" b="1" dirty="0">
                <a:solidFill>
                  <a:srgbClr val="1A1F36"/>
                </a:solidFill>
                <a:latin typeface="Calibri" pitchFamily="34" charset="0"/>
                <a:ea typeface="Calibri" pitchFamily="34" charset="-122"/>
                <a:cs typeface="Calibri" pitchFamily="34" charset="-120"/>
              </a:rPr>
              <a:t>Real Access</a:t>
            </a:r>
            <a:endParaRPr lang="en-US" sz="1200" dirty="0"/>
          </a:p>
        </p:txBody>
      </p:sp>
      <p:sp>
        <p:nvSpPr>
          <p:cNvPr id="10" name="Text 8"/>
          <p:cNvSpPr/>
          <p:nvPr/>
        </p:nvSpPr>
        <p:spPr>
          <a:xfrm>
            <a:off x="2926080" y="1965960"/>
            <a:ext cx="822960" cy="50292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$15</a:t>
            </a:r>
            <a:endParaRPr lang="en-US" sz="1400" dirty="0"/>
          </a:p>
        </p:txBody>
      </p:sp>
      <p:sp>
        <p:nvSpPr>
          <p:cNvPr id="11" name="Text 9"/>
          <p:cNvSpPr/>
          <p:nvPr/>
        </p:nvSpPr>
        <p:spPr>
          <a:xfrm>
            <a:off x="4023360" y="1965960"/>
            <a:ext cx="4480560" cy="502920"/>
          </a:xfrm>
          <a:prstGeom prst="rect">
            <a:avLst/>
          </a:prstGeom>
          <a:noFill/>
          <a:ln/>
        </p:spPr>
        <p:txBody>
          <a:bodyPr wrap="square" lIns="0" tIns="0" rIns="0" bIns="0" rtlCol="0" anchor="ctr"/>
          <a:lstStyle/>
          <a:p>
            <a:pPr indent="0" marL="0">
              <a:buNone/>
            </a:pPr>
            <a:r>
              <a:rPr lang="en-US" sz="1200" dirty="0">
                <a:solidFill>
                  <a:srgbClr val="1A1F36"/>
                </a:solidFill>
                <a:latin typeface="Calibri" pitchFamily="34" charset="0"/>
                <a:ea typeface="Calibri" pitchFamily="34" charset="-122"/>
                <a:cs typeface="Calibri" pitchFamily="34" charset="-120"/>
              </a:rPr>
              <a:t>Real photos &amp; videos</a:t>
            </a:r>
            <a:endParaRPr lang="en-US" sz="1200" dirty="0"/>
          </a:p>
        </p:txBody>
      </p:sp>
      <p:sp>
        <p:nvSpPr>
          <p:cNvPr id="12" name="Text 10"/>
          <p:cNvSpPr/>
          <p:nvPr/>
        </p:nvSpPr>
        <p:spPr>
          <a:xfrm>
            <a:off x="731520" y="2468880"/>
            <a:ext cx="1920240" cy="502920"/>
          </a:xfrm>
          <a:prstGeom prst="rect">
            <a:avLst/>
          </a:prstGeom>
          <a:noFill/>
          <a:ln/>
        </p:spPr>
        <p:txBody>
          <a:bodyPr wrap="square" lIns="0" tIns="0" rIns="0" bIns="0" rtlCol="0" anchor="ctr"/>
          <a:lstStyle/>
          <a:p>
            <a:pPr indent="0" marL="0">
              <a:buNone/>
            </a:pPr>
            <a:r>
              <a:rPr lang="en-US" sz="1200" b="1" dirty="0">
                <a:solidFill>
                  <a:srgbClr val="1A1F36"/>
                </a:solidFill>
                <a:latin typeface="Calibri" pitchFamily="34" charset="0"/>
                <a:ea typeface="Calibri" pitchFamily="34" charset="-122"/>
                <a:cs typeface="Calibri" pitchFamily="34" charset="-120"/>
              </a:rPr>
              <a:t>AI Gallery</a:t>
            </a:r>
            <a:endParaRPr lang="en-US" sz="1200" dirty="0"/>
          </a:p>
        </p:txBody>
      </p:sp>
      <p:sp>
        <p:nvSpPr>
          <p:cNvPr id="13" name="Text 11"/>
          <p:cNvSpPr/>
          <p:nvPr/>
        </p:nvSpPr>
        <p:spPr>
          <a:xfrm>
            <a:off x="2926080" y="2468880"/>
            <a:ext cx="822960" cy="50292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$25</a:t>
            </a:r>
            <a:endParaRPr lang="en-US" sz="1400" dirty="0"/>
          </a:p>
        </p:txBody>
      </p:sp>
      <p:sp>
        <p:nvSpPr>
          <p:cNvPr id="14" name="Text 12"/>
          <p:cNvSpPr/>
          <p:nvPr/>
        </p:nvSpPr>
        <p:spPr>
          <a:xfrm>
            <a:off x="4023360" y="2468880"/>
            <a:ext cx="4480560" cy="502920"/>
          </a:xfrm>
          <a:prstGeom prst="rect">
            <a:avLst/>
          </a:prstGeom>
          <a:noFill/>
          <a:ln/>
        </p:spPr>
        <p:txBody>
          <a:bodyPr wrap="square" lIns="0" tIns="0" rIns="0" bIns="0" rtlCol="0" anchor="ctr"/>
          <a:lstStyle/>
          <a:p>
            <a:pPr indent="0" marL="0">
              <a:buNone/>
            </a:pPr>
            <a:r>
              <a:rPr lang="en-US" sz="1200" dirty="0">
                <a:solidFill>
                  <a:srgbClr val="1A1F36"/>
                </a:solidFill>
                <a:latin typeface="Calibri" pitchFamily="34" charset="0"/>
                <a:ea typeface="Calibri" pitchFamily="34" charset="-122"/>
                <a:cs typeface="Calibri" pitchFamily="34" charset="-120"/>
              </a:rPr>
              <a:t>Real content + creator-approved AI gallery</a:t>
            </a:r>
            <a:endParaRPr lang="en-US" sz="1200" dirty="0"/>
          </a:p>
        </p:txBody>
      </p:sp>
      <p:sp>
        <p:nvSpPr>
          <p:cNvPr id="15" name="Shape 13"/>
          <p:cNvSpPr/>
          <p:nvPr/>
        </p:nvSpPr>
        <p:spPr>
          <a:xfrm>
            <a:off x="548640" y="2971800"/>
            <a:ext cx="8046720" cy="502920"/>
          </a:xfrm>
          <a:prstGeom prst="rect">
            <a:avLst/>
          </a:prstGeom>
          <a:solidFill>
            <a:srgbClr val="F4F3F0"/>
          </a:solidFill>
          <a:ln/>
        </p:spPr>
      </p:sp>
      <p:sp>
        <p:nvSpPr>
          <p:cNvPr id="16" name="Text 14"/>
          <p:cNvSpPr/>
          <p:nvPr/>
        </p:nvSpPr>
        <p:spPr>
          <a:xfrm>
            <a:off x="731520" y="2971800"/>
            <a:ext cx="1920240" cy="502920"/>
          </a:xfrm>
          <a:prstGeom prst="rect">
            <a:avLst/>
          </a:prstGeom>
          <a:noFill/>
          <a:ln/>
        </p:spPr>
        <p:txBody>
          <a:bodyPr wrap="square" lIns="0" tIns="0" rIns="0" bIns="0" rtlCol="0" anchor="ctr"/>
          <a:lstStyle/>
          <a:p>
            <a:pPr indent="0" marL="0">
              <a:buNone/>
            </a:pPr>
            <a:r>
              <a:rPr lang="en-US" sz="1200" b="1" dirty="0">
                <a:solidFill>
                  <a:srgbClr val="1A1F36"/>
                </a:solidFill>
                <a:latin typeface="Calibri" pitchFamily="34" charset="0"/>
                <a:ea typeface="Calibri" pitchFamily="34" charset="-122"/>
                <a:cs typeface="Calibri" pitchFamily="34" charset="-120"/>
              </a:rPr>
              <a:t>AI Generator</a:t>
            </a:r>
            <a:endParaRPr lang="en-US" sz="1200" dirty="0"/>
          </a:p>
        </p:txBody>
      </p:sp>
      <p:sp>
        <p:nvSpPr>
          <p:cNvPr id="17" name="Text 15"/>
          <p:cNvSpPr/>
          <p:nvPr/>
        </p:nvSpPr>
        <p:spPr>
          <a:xfrm>
            <a:off x="2926080" y="2971800"/>
            <a:ext cx="822960" cy="50292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$50</a:t>
            </a:r>
            <a:endParaRPr lang="en-US" sz="1400" dirty="0"/>
          </a:p>
        </p:txBody>
      </p:sp>
      <p:sp>
        <p:nvSpPr>
          <p:cNvPr id="18" name="Text 16"/>
          <p:cNvSpPr/>
          <p:nvPr/>
        </p:nvSpPr>
        <p:spPr>
          <a:xfrm>
            <a:off x="4023360" y="2971800"/>
            <a:ext cx="4480560" cy="502920"/>
          </a:xfrm>
          <a:prstGeom prst="rect">
            <a:avLst/>
          </a:prstGeom>
          <a:noFill/>
          <a:ln/>
        </p:spPr>
        <p:txBody>
          <a:bodyPr wrap="square" lIns="0" tIns="0" rIns="0" bIns="0" rtlCol="0" anchor="ctr"/>
          <a:lstStyle/>
          <a:p>
            <a:pPr indent="0" marL="0">
              <a:buNone/>
            </a:pPr>
            <a:r>
              <a:rPr lang="en-US" sz="1200" dirty="0">
                <a:solidFill>
                  <a:srgbClr val="1A1F36"/>
                </a:solidFill>
                <a:latin typeface="Calibri" pitchFamily="34" charset="0"/>
                <a:ea typeface="Calibri" pitchFamily="34" charset="-122"/>
                <a:cs typeface="Calibri" pitchFamily="34" charset="-120"/>
              </a:rPr>
              <a:t>100 image credits / month</a:t>
            </a:r>
            <a:endParaRPr lang="en-US" sz="1200" dirty="0"/>
          </a:p>
        </p:txBody>
      </p:sp>
      <p:sp>
        <p:nvSpPr>
          <p:cNvPr id="19" name="Text 17"/>
          <p:cNvSpPr/>
          <p:nvPr/>
        </p:nvSpPr>
        <p:spPr>
          <a:xfrm>
            <a:off x="731520" y="3474720"/>
            <a:ext cx="1920240" cy="502920"/>
          </a:xfrm>
          <a:prstGeom prst="rect">
            <a:avLst/>
          </a:prstGeom>
          <a:noFill/>
          <a:ln/>
        </p:spPr>
        <p:txBody>
          <a:bodyPr wrap="square" lIns="0" tIns="0" rIns="0" bIns="0" rtlCol="0" anchor="ctr"/>
          <a:lstStyle/>
          <a:p>
            <a:pPr indent="0" marL="0">
              <a:buNone/>
            </a:pPr>
            <a:r>
              <a:rPr lang="en-US" sz="1200" b="1" dirty="0">
                <a:solidFill>
                  <a:srgbClr val="1A1F36"/>
                </a:solidFill>
                <a:latin typeface="Calibri" pitchFamily="34" charset="0"/>
                <a:ea typeface="Calibri" pitchFamily="34" charset="-122"/>
                <a:cs typeface="Calibri" pitchFamily="34" charset="-120"/>
              </a:rPr>
              <a:t>Premium Generator</a:t>
            </a:r>
            <a:endParaRPr lang="en-US" sz="1200" dirty="0"/>
          </a:p>
        </p:txBody>
      </p:sp>
      <p:sp>
        <p:nvSpPr>
          <p:cNvPr id="20" name="Text 18"/>
          <p:cNvSpPr/>
          <p:nvPr/>
        </p:nvSpPr>
        <p:spPr>
          <a:xfrm>
            <a:off x="2926080" y="3474720"/>
            <a:ext cx="822960" cy="50292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$100</a:t>
            </a:r>
            <a:endParaRPr lang="en-US" sz="1400" dirty="0"/>
          </a:p>
        </p:txBody>
      </p:sp>
      <p:sp>
        <p:nvSpPr>
          <p:cNvPr id="21" name="Text 19"/>
          <p:cNvSpPr/>
          <p:nvPr/>
        </p:nvSpPr>
        <p:spPr>
          <a:xfrm>
            <a:off x="4023360" y="3474720"/>
            <a:ext cx="4480560" cy="502920"/>
          </a:xfrm>
          <a:prstGeom prst="rect">
            <a:avLst/>
          </a:prstGeom>
          <a:noFill/>
          <a:ln/>
        </p:spPr>
        <p:txBody>
          <a:bodyPr wrap="square" lIns="0" tIns="0" rIns="0" bIns="0" rtlCol="0" anchor="ctr"/>
          <a:lstStyle/>
          <a:p>
            <a:pPr indent="0" marL="0">
              <a:buNone/>
            </a:pPr>
            <a:r>
              <a:rPr lang="en-US" sz="1200" dirty="0">
                <a:solidFill>
                  <a:srgbClr val="1A1F36"/>
                </a:solidFill>
                <a:latin typeface="Calibri" pitchFamily="34" charset="0"/>
                <a:ea typeface="Calibri" pitchFamily="34" charset="-122"/>
                <a:cs typeface="Calibri" pitchFamily="34" charset="-120"/>
              </a:rPr>
              <a:t>More credits + submission privileges</a:t>
            </a:r>
            <a:endParaRPr lang="en-US" sz="1200" dirty="0"/>
          </a:p>
        </p:txBody>
      </p:sp>
      <p:sp>
        <p:nvSpPr>
          <p:cNvPr id="22" name="Shape 20"/>
          <p:cNvSpPr/>
          <p:nvPr/>
        </p:nvSpPr>
        <p:spPr>
          <a:xfrm>
            <a:off x="548640" y="3977640"/>
            <a:ext cx="8046720" cy="502920"/>
          </a:xfrm>
          <a:prstGeom prst="rect">
            <a:avLst/>
          </a:prstGeom>
          <a:solidFill>
            <a:srgbClr val="F4F3F0"/>
          </a:solidFill>
          <a:ln/>
        </p:spPr>
      </p:sp>
      <p:sp>
        <p:nvSpPr>
          <p:cNvPr id="23" name="Text 21"/>
          <p:cNvSpPr/>
          <p:nvPr/>
        </p:nvSpPr>
        <p:spPr>
          <a:xfrm>
            <a:off x="731520" y="3977640"/>
            <a:ext cx="1920240" cy="502920"/>
          </a:xfrm>
          <a:prstGeom prst="rect">
            <a:avLst/>
          </a:prstGeom>
          <a:noFill/>
          <a:ln/>
        </p:spPr>
        <p:txBody>
          <a:bodyPr wrap="square" lIns="0" tIns="0" rIns="0" bIns="0" rtlCol="0" anchor="ctr"/>
          <a:lstStyle/>
          <a:p>
            <a:pPr indent="0" marL="0">
              <a:buNone/>
            </a:pPr>
            <a:r>
              <a:rPr lang="en-US" sz="1200" b="1" dirty="0">
                <a:solidFill>
                  <a:srgbClr val="1A1F36"/>
                </a:solidFill>
                <a:latin typeface="Calibri" pitchFamily="34" charset="0"/>
                <a:ea typeface="Calibri" pitchFamily="34" charset="-122"/>
                <a:cs typeface="Calibri" pitchFamily="34" charset="-120"/>
              </a:rPr>
              <a:t>Self-Insert</a:t>
            </a:r>
            <a:endParaRPr lang="en-US" sz="1200" dirty="0"/>
          </a:p>
        </p:txBody>
      </p:sp>
      <p:sp>
        <p:nvSpPr>
          <p:cNvPr id="24" name="Text 22"/>
          <p:cNvSpPr/>
          <p:nvPr/>
        </p:nvSpPr>
        <p:spPr>
          <a:xfrm>
            <a:off x="2926080" y="3977640"/>
            <a:ext cx="822960" cy="50292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$200</a:t>
            </a:r>
            <a:endParaRPr lang="en-US" sz="1400" dirty="0"/>
          </a:p>
        </p:txBody>
      </p:sp>
      <p:sp>
        <p:nvSpPr>
          <p:cNvPr id="25" name="Text 23"/>
          <p:cNvSpPr/>
          <p:nvPr/>
        </p:nvSpPr>
        <p:spPr>
          <a:xfrm>
            <a:off x="4023360" y="3977640"/>
            <a:ext cx="4480560" cy="502920"/>
          </a:xfrm>
          <a:prstGeom prst="rect">
            <a:avLst/>
          </a:prstGeom>
          <a:noFill/>
          <a:ln/>
        </p:spPr>
        <p:txBody>
          <a:bodyPr wrap="square" lIns="0" tIns="0" rIns="0" bIns="0" rtlCol="0" anchor="ctr"/>
          <a:lstStyle/>
          <a:p>
            <a:pPr indent="0" marL="0">
              <a:buNone/>
            </a:pPr>
            <a:r>
              <a:rPr lang="en-US" sz="1200" dirty="0">
                <a:solidFill>
                  <a:srgbClr val="1A1F36"/>
                </a:solidFill>
                <a:latin typeface="Calibri" pitchFamily="34" charset="0"/>
                <a:ea typeface="Calibri" pitchFamily="34" charset="-122"/>
                <a:cs typeface="Calibri" pitchFamily="34" charset="-120"/>
              </a:rPr>
              <a:t>Verified fan likeness + limited self-insert (later)</a:t>
            </a:r>
            <a:endParaRPr lang="en-US" sz="1200" dirty="0"/>
          </a:p>
        </p:txBody>
      </p:sp>
      <p:sp>
        <p:nvSpPr>
          <p:cNvPr id="26" name="Text 24"/>
          <p:cNvSpPr/>
          <p:nvPr/>
        </p:nvSpPr>
        <p:spPr>
          <a:xfrm>
            <a:off x="548640" y="4526280"/>
            <a:ext cx="8046720" cy="274320"/>
          </a:xfrm>
          <a:prstGeom prst="rect">
            <a:avLst/>
          </a:prstGeom>
          <a:noFill/>
          <a:ln/>
        </p:spPr>
        <p:txBody>
          <a:bodyPr wrap="square" lIns="0" tIns="0" rIns="0" bIns="0" rtlCol="0" anchor="ctr"/>
          <a:lstStyle/>
          <a:p>
            <a:pPr indent="0" marL="0">
              <a:buNone/>
            </a:pPr>
            <a:r>
              <a:rPr lang="en-US" sz="1000" i="1" dirty="0">
                <a:solidFill>
                  <a:srgbClr val="6B7280"/>
                </a:solidFill>
                <a:latin typeface="Calibri" pitchFamily="34" charset="0"/>
                <a:ea typeface="Calibri" pitchFamily="34" charset="-122"/>
                <a:cs typeface="Calibri" pitchFamily="34" charset="-120"/>
              </a:rPr>
              <a:t>Illustrative. Every creator sets their own tiers and rules.</a:t>
            </a:r>
            <a:endParaRPr lang="en-US" sz="1000" dirty="0"/>
          </a:p>
        </p:txBody>
      </p:sp>
      <p:sp>
        <p:nvSpPr>
          <p:cNvPr id="27" name="Text 25"/>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Cofounder Brief</a:t>
            </a:r>
            <a:endParaRPr lang="en-US" sz="900" dirty="0"/>
          </a:p>
        </p:txBody>
      </p:sp>
      <p:sp>
        <p:nvSpPr>
          <p:cNvPr id="28" name="Text 26"/>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7 / 14</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THE HARD PARTS</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What we're signing up for</a:t>
            </a:r>
            <a:endParaRPr lang="en-US" sz="2800" dirty="0"/>
          </a:p>
        </p:txBody>
      </p:sp>
      <p:sp>
        <p:nvSpPr>
          <p:cNvPr id="4" name="Shape 2"/>
          <p:cNvSpPr/>
          <p:nvPr/>
        </p:nvSpPr>
        <p:spPr>
          <a:xfrm>
            <a:off x="548640" y="1417320"/>
            <a:ext cx="3931920" cy="1508760"/>
          </a:xfrm>
          <a:prstGeom prst="rect">
            <a:avLst/>
          </a:prstGeom>
          <a:solidFill>
            <a:srgbClr val="F4F3F0"/>
          </a:solidFill>
          <a:ln/>
        </p:spPr>
      </p:sp>
      <p:sp>
        <p:nvSpPr>
          <p:cNvPr id="5" name="Shape 3"/>
          <p:cNvSpPr/>
          <p:nvPr/>
        </p:nvSpPr>
        <p:spPr>
          <a:xfrm>
            <a:off x="548640" y="1417320"/>
            <a:ext cx="54864" cy="1508760"/>
          </a:xfrm>
          <a:prstGeom prst="rect">
            <a:avLst/>
          </a:prstGeom>
          <a:solidFill>
            <a:srgbClr val="C76F3D"/>
          </a:solidFill>
          <a:ln/>
        </p:spPr>
      </p:sp>
      <p:sp>
        <p:nvSpPr>
          <p:cNvPr id="6" name="Text 4"/>
          <p:cNvSpPr/>
          <p:nvPr/>
        </p:nvSpPr>
        <p:spPr>
          <a:xfrm>
            <a:off x="822960" y="1600200"/>
            <a:ext cx="3566160" cy="365760"/>
          </a:xfrm>
          <a:prstGeom prst="rect">
            <a:avLst/>
          </a:prstGeom>
          <a:noFill/>
          <a:ln/>
        </p:spPr>
        <p:txBody>
          <a:bodyPr wrap="square" lIns="0" tIns="0" rIns="0" bIns="0" rtlCol="0" anchor="ctr"/>
          <a:lstStyle/>
          <a:p>
            <a:pPr indent="0" marL="0">
              <a:buNone/>
            </a:pPr>
            <a:r>
              <a:rPr lang="en-US" sz="1500" b="1" dirty="0">
                <a:solidFill>
                  <a:srgbClr val="1A1F36"/>
                </a:solidFill>
                <a:latin typeface="Arial Black" pitchFamily="34" charset="0"/>
                <a:ea typeface="Arial Black" pitchFamily="34" charset="-122"/>
                <a:cs typeface="Arial Black" pitchFamily="34" charset="-120"/>
              </a:rPr>
              <a:t>Payment processors</a:t>
            </a:r>
            <a:endParaRPr lang="en-US" sz="1500" dirty="0"/>
          </a:p>
        </p:txBody>
      </p:sp>
      <p:sp>
        <p:nvSpPr>
          <p:cNvPr id="7" name="Text 5"/>
          <p:cNvSpPr/>
          <p:nvPr/>
        </p:nvSpPr>
        <p:spPr>
          <a:xfrm>
            <a:off x="822960" y="2011680"/>
            <a:ext cx="3566160" cy="82296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Stripe and PayPal will not work. We need adult-friendly high-risk processors with redundancy. This is the single hardest operational problem.</a:t>
            </a:r>
            <a:endParaRPr lang="en-US" sz="1100" dirty="0"/>
          </a:p>
        </p:txBody>
      </p:sp>
      <p:sp>
        <p:nvSpPr>
          <p:cNvPr id="8" name="Shape 6"/>
          <p:cNvSpPr/>
          <p:nvPr/>
        </p:nvSpPr>
        <p:spPr>
          <a:xfrm>
            <a:off x="4663440" y="1417320"/>
            <a:ext cx="3931920" cy="1508760"/>
          </a:xfrm>
          <a:prstGeom prst="rect">
            <a:avLst/>
          </a:prstGeom>
          <a:solidFill>
            <a:srgbClr val="F4F3F0"/>
          </a:solidFill>
          <a:ln/>
        </p:spPr>
      </p:sp>
      <p:sp>
        <p:nvSpPr>
          <p:cNvPr id="9" name="Shape 7"/>
          <p:cNvSpPr/>
          <p:nvPr/>
        </p:nvSpPr>
        <p:spPr>
          <a:xfrm>
            <a:off x="4663440" y="1417320"/>
            <a:ext cx="54864" cy="1508760"/>
          </a:xfrm>
          <a:prstGeom prst="rect">
            <a:avLst/>
          </a:prstGeom>
          <a:solidFill>
            <a:srgbClr val="C76F3D"/>
          </a:solidFill>
          <a:ln/>
        </p:spPr>
      </p:sp>
      <p:sp>
        <p:nvSpPr>
          <p:cNvPr id="10" name="Text 8"/>
          <p:cNvSpPr/>
          <p:nvPr/>
        </p:nvSpPr>
        <p:spPr>
          <a:xfrm>
            <a:off x="4937760" y="1600200"/>
            <a:ext cx="3566160" cy="365760"/>
          </a:xfrm>
          <a:prstGeom prst="rect">
            <a:avLst/>
          </a:prstGeom>
          <a:noFill/>
          <a:ln/>
        </p:spPr>
        <p:txBody>
          <a:bodyPr wrap="square" lIns="0" tIns="0" rIns="0" bIns="0" rtlCol="0" anchor="ctr"/>
          <a:lstStyle/>
          <a:p>
            <a:pPr indent="0" marL="0">
              <a:buNone/>
            </a:pPr>
            <a:r>
              <a:rPr lang="en-US" sz="1500" b="1" dirty="0">
                <a:solidFill>
                  <a:srgbClr val="1A1F36"/>
                </a:solidFill>
                <a:latin typeface="Arial Black" pitchFamily="34" charset="0"/>
                <a:ea typeface="Arial Black" pitchFamily="34" charset="-122"/>
                <a:cs typeface="Arial Black" pitchFamily="34" charset="-120"/>
              </a:rPr>
              <a:t>Trust &amp; safety load</a:t>
            </a:r>
            <a:endParaRPr lang="en-US" sz="1500" dirty="0"/>
          </a:p>
        </p:txBody>
      </p:sp>
      <p:sp>
        <p:nvSpPr>
          <p:cNvPr id="11" name="Text 9"/>
          <p:cNvSpPr/>
          <p:nvPr/>
        </p:nvSpPr>
        <p:spPr>
          <a:xfrm>
            <a:off x="4937760" y="2011680"/>
            <a:ext cx="3566160" cy="82296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Identity verification, prompt classification, output moderation, takedown workflows. Compliance has to be a profit center, not a tax.</a:t>
            </a:r>
            <a:endParaRPr lang="en-US" sz="1100" dirty="0"/>
          </a:p>
        </p:txBody>
      </p:sp>
      <p:sp>
        <p:nvSpPr>
          <p:cNvPr id="12" name="Shape 10"/>
          <p:cNvSpPr/>
          <p:nvPr/>
        </p:nvSpPr>
        <p:spPr>
          <a:xfrm>
            <a:off x="548640" y="3108960"/>
            <a:ext cx="3931920" cy="1508760"/>
          </a:xfrm>
          <a:prstGeom prst="rect">
            <a:avLst/>
          </a:prstGeom>
          <a:solidFill>
            <a:srgbClr val="F4F3F0"/>
          </a:solidFill>
          <a:ln/>
        </p:spPr>
      </p:sp>
      <p:sp>
        <p:nvSpPr>
          <p:cNvPr id="13" name="Shape 11"/>
          <p:cNvSpPr/>
          <p:nvPr/>
        </p:nvSpPr>
        <p:spPr>
          <a:xfrm>
            <a:off x="548640" y="3108960"/>
            <a:ext cx="54864" cy="1508760"/>
          </a:xfrm>
          <a:prstGeom prst="rect">
            <a:avLst/>
          </a:prstGeom>
          <a:solidFill>
            <a:srgbClr val="C76F3D"/>
          </a:solidFill>
          <a:ln/>
        </p:spPr>
      </p:sp>
      <p:sp>
        <p:nvSpPr>
          <p:cNvPr id="14" name="Text 12"/>
          <p:cNvSpPr/>
          <p:nvPr/>
        </p:nvSpPr>
        <p:spPr>
          <a:xfrm>
            <a:off x="822960" y="3291840"/>
            <a:ext cx="3566160" cy="365760"/>
          </a:xfrm>
          <a:prstGeom prst="rect">
            <a:avLst/>
          </a:prstGeom>
          <a:noFill/>
          <a:ln/>
        </p:spPr>
        <p:txBody>
          <a:bodyPr wrap="square" lIns="0" tIns="0" rIns="0" bIns="0" rtlCol="0" anchor="ctr"/>
          <a:lstStyle/>
          <a:p>
            <a:pPr indent="0" marL="0">
              <a:buNone/>
            </a:pPr>
            <a:r>
              <a:rPr lang="en-US" sz="1500" b="1" dirty="0">
                <a:solidFill>
                  <a:srgbClr val="1A1F36"/>
                </a:solidFill>
                <a:latin typeface="Arial Black" pitchFamily="34" charset="0"/>
                <a:ea typeface="Arial Black" pitchFamily="34" charset="-122"/>
                <a:cs typeface="Arial Black" pitchFamily="34" charset="-120"/>
              </a:rPr>
              <a:t>Creator trust</a:t>
            </a:r>
            <a:endParaRPr lang="en-US" sz="1500" dirty="0"/>
          </a:p>
        </p:txBody>
      </p:sp>
      <p:sp>
        <p:nvSpPr>
          <p:cNvPr id="15" name="Text 13"/>
          <p:cNvSpPr/>
          <p:nvPr/>
        </p:nvSpPr>
        <p:spPr>
          <a:xfrm>
            <a:off x="822960" y="3703320"/>
            <a:ext cx="3566160" cy="82296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If creators feel the platform replaces them with their AI selves, the product fails. The structure has to make ownership obvious and revocation real.</a:t>
            </a:r>
            <a:endParaRPr lang="en-US" sz="1100" dirty="0"/>
          </a:p>
        </p:txBody>
      </p:sp>
      <p:sp>
        <p:nvSpPr>
          <p:cNvPr id="16" name="Shape 14"/>
          <p:cNvSpPr/>
          <p:nvPr/>
        </p:nvSpPr>
        <p:spPr>
          <a:xfrm>
            <a:off x="4663440" y="3108960"/>
            <a:ext cx="3931920" cy="1508760"/>
          </a:xfrm>
          <a:prstGeom prst="rect">
            <a:avLst/>
          </a:prstGeom>
          <a:solidFill>
            <a:srgbClr val="F4F3F0"/>
          </a:solidFill>
          <a:ln/>
        </p:spPr>
      </p:sp>
      <p:sp>
        <p:nvSpPr>
          <p:cNvPr id="17" name="Shape 15"/>
          <p:cNvSpPr/>
          <p:nvPr/>
        </p:nvSpPr>
        <p:spPr>
          <a:xfrm>
            <a:off x="4663440" y="3108960"/>
            <a:ext cx="54864" cy="1508760"/>
          </a:xfrm>
          <a:prstGeom prst="rect">
            <a:avLst/>
          </a:prstGeom>
          <a:solidFill>
            <a:srgbClr val="C76F3D"/>
          </a:solidFill>
          <a:ln/>
        </p:spPr>
      </p:sp>
      <p:sp>
        <p:nvSpPr>
          <p:cNvPr id="18" name="Text 16"/>
          <p:cNvSpPr/>
          <p:nvPr/>
        </p:nvSpPr>
        <p:spPr>
          <a:xfrm>
            <a:off x="4937760" y="3291840"/>
            <a:ext cx="3566160" cy="365760"/>
          </a:xfrm>
          <a:prstGeom prst="rect">
            <a:avLst/>
          </a:prstGeom>
          <a:noFill/>
          <a:ln/>
        </p:spPr>
        <p:txBody>
          <a:bodyPr wrap="square" lIns="0" tIns="0" rIns="0" bIns="0" rtlCol="0" anchor="ctr"/>
          <a:lstStyle/>
          <a:p>
            <a:pPr indent="0" marL="0">
              <a:buNone/>
            </a:pPr>
            <a:r>
              <a:rPr lang="en-US" sz="1500" b="1" dirty="0">
                <a:solidFill>
                  <a:srgbClr val="1A1F36"/>
                </a:solidFill>
                <a:latin typeface="Arial Black" pitchFamily="34" charset="0"/>
                <a:ea typeface="Arial Black" pitchFamily="34" charset="-122"/>
                <a:cs typeface="Arial Black" pitchFamily="34" charset="-120"/>
              </a:rPr>
              <a:t>Regulatory drift</a:t>
            </a:r>
            <a:endParaRPr lang="en-US" sz="1500" dirty="0"/>
          </a:p>
        </p:txBody>
      </p:sp>
      <p:sp>
        <p:nvSpPr>
          <p:cNvPr id="19" name="Text 17"/>
          <p:cNvSpPr/>
          <p:nvPr/>
        </p:nvSpPr>
        <p:spPr>
          <a:xfrm>
            <a:off x="4937760" y="3703320"/>
            <a:ext cx="3566160" cy="82296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Federal and state law on AI likeness is moving fast. We have to over-comply, geofence at launch, and keep counsel inside the company.</a:t>
            </a:r>
            <a:endParaRPr lang="en-US" sz="1100" dirty="0"/>
          </a:p>
        </p:txBody>
      </p:sp>
      <p:sp>
        <p:nvSpPr>
          <p:cNvPr id="20" name="Text 18"/>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Cofounder Brief</a:t>
            </a:r>
            <a:endParaRPr lang="en-US" sz="900" dirty="0"/>
          </a:p>
        </p:txBody>
      </p:sp>
      <p:sp>
        <p:nvSpPr>
          <p:cNvPr id="21" name="Text 19"/>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8 / 14</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indent="0" marL="0">
              <a:buNone/>
            </a:pPr>
            <a:r>
              <a:rPr lang="en-US" sz="1000" b="1" spc="400" kern="0" dirty="0">
                <a:solidFill>
                  <a:srgbClr val="C76F3D"/>
                </a:solidFill>
                <a:latin typeface="Calibri" pitchFamily="34" charset="0"/>
                <a:ea typeface="Calibri" pitchFamily="34" charset="-122"/>
                <a:cs typeface="Calibri" pitchFamily="34" charset="-120"/>
              </a:rPr>
              <a:t>THE MOAT</a:t>
            </a:r>
            <a:endParaRPr lang="en-US" sz="1000" dirty="0"/>
          </a:p>
        </p:txBody>
      </p:sp>
      <p:sp>
        <p:nvSpPr>
          <p:cNvPr id="3" name="Text 1"/>
          <p:cNvSpPr/>
          <p:nvPr/>
        </p:nvSpPr>
        <p:spPr>
          <a:xfrm>
            <a:off x="548640" y="731520"/>
            <a:ext cx="8229600" cy="640080"/>
          </a:xfrm>
          <a:prstGeom prst="rect">
            <a:avLst/>
          </a:prstGeom>
          <a:noFill/>
          <a:ln/>
        </p:spPr>
        <p:txBody>
          <a:bodyPr wrap="square" lIns="0" tIns="0" rIns="0" bIns="0" rtlCol="0" anchor="ctr"/>
          <a:lstStyle/>
          <a:p>
            <a:pPr indent="0" marL="0">
              <a:buNone/>
            </a:pPr>
            <a:r>
              <a:rPr lang="en-US" sz="2800" b="1" dirty="0">
                <a:solidFill>
                  <a:srgbClr val="1A1F36"/>
                </a:solidFill>
                <a:latin typeface="Arial Black" pitchFamily="34" charset="0"/>
                <a:ea typeface="Arial Black" pitchFamily="34" charset="-122"/>
                <a:cs typeface="Arial Black" pitchFamily="34" charset="-120"/>
              </a:rPr>
              <a:t>Why this is hard to copy</a:t>
            </a:r>
            <a:endParaRPr lang="en-US" sz="2800" dirty="0"/>
          </a:p>
        </p:txBody>
      </p:sp>
      <p:sp>
        <p:nvSpPr>
          <p:cNvPr id="4" name="Text 2"/>
          <p:cNvSpPr/>
          <p:nvPr/>
        </p:nvSpPr>
        <p:spPr>
          <a:xfrm>
            <a:off x="548640" y="1280160"/>
            <a:ext cx="8229600" cy="365760"/>
          </a:xfrm>
          <a:prstGeom prst="rect">
            <a:avLst/>
          </a:prstGeom>
          <a:noFill/>
          <a:ln/>
        </p:spPr>
        <p:txBody>
          <a:bodyPr wrap="square" lIns="0" tIns="0" rIns="0" bIns="0" rtlCol="0" anchor="ctr"/>
          <a:lstStyle/>
          <a:p>
            <a:pPr indent="0" marL="0">
              <a:buNone/>
            </a:pPr>
            <a:r>
              <a:rPr lang="en-US" sz="1300" i="1" dirty="0">
                <a:solidFill>
                  <a:srgbClr val="6B7280"/>
                </a:solidFill>
                <a:latin typeface="Calibri" pitchFamily="34" charset="0"/>
                <a:ea typeface="Calibri" pitchFamily="34" charset="-122"/>
                <a:cs typeface="Calibri" pitchFamily="34" charset="-120"/>
              </a:rPr>
              <a:t>Models commoditize. Inference gets cheaper. The defensibility is everywhere else.</a:t>
            </a:r>
            <a:endParaRPr lang="en-US" sz="1300" dirty="0"/>
          </a:p>
        </p:txBody>
      </p:sp>
      <p:sp>
        <p:nvSpPr>
          <p:cNvPr id="5" name="Shape 3"/>
          <p:cNvSpPr/>
          <p:nvPr/>
        </p:nvSpPr>
        <p:spPr>
          <a:xfrm>
            <a:off x="548640" y="1828800"/>
            <a:ext cx="2606040" cy="2377440"/>
          </a:xfrm>
          <a:prstGeom prst="rect">
            <a:avLst/>
          </a:prstGeom>
          <a:solidFill>
            <a:srgbClr val="FAF7F2"/>
          </a:solidFill>
          <a:ln/>
        </p:spPr>
      </p:sp>
      <p:sp>
        <p:nvSpPr>
          <p:cNvPr id="6" name="Shape 4"/>
          <p:cNvSpPr/>
          <p:nvPr/>
        </p:nvSpPr>
        <p:spPr>
          <a:xfrm>
            <a:off x="548640" y="1828800"/>
            <a:ext cx="54864" cy="2377440"/>
          </a:xfrm>
          <a:prstGeom prst="rect">
            <a:avLst/>
          </a:prstGeom>
          <a:solidFill>
            <a:srgbClr val="C76F3D"/>
          </a:solidFill>
          <a:ln/>
        </p:spPr>
      </p:sp>
      <p:sp>
        <p:nvSpPr>
          <p:cNvPr id="7" name="Text 5"/>
          <p:cNvSpPr/>
          <p:nvPr/>
        </p:nvSpPr>
        <p:spPr>
          <a:xfrm>
            <a:off x="777240" y="2011680"/>
            <a:ext cx="914400" cy="36576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01</a:t>
            </a:r>
            <a:endParaRPr lang="en-US" sz="1400" dirty="0"/>
          </a:p>
        </p:txBody>
      </p:sp>
      <p:sp>
        <p:nvSpPr>
          <p:cNvPr id="8" name="Text 6"/>
          <p:cNvSpPr/>
          <p:nvPr/>
        </p:nvSpPr>
        <p:spPr>
          <a:xfrm>
            <a:off x="777240" y="2331720"/>
            <a:ext cx="2240280" cy="64008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Compliance infrastructure</a:t>
            </a:r>
            <a:endParaRPr lang="en-US" sz="1400" dirty="0"/>
          </a:p>
        </p:txBody>
      </p:sp>
      <p:sp>
        <p:nvSpPr>
          <p:cNvPr id="9" name="Text 7"/>
          <p:cNvSpPr/>
          <p:nvPr/>
        </p:nvSpPr>
        <p:spPr>
          <a:xfrm>
            <a:off x="777240" y="2971800"/>
            <a:ext cx="2240280" cy="109728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Identity, age verification, 2257-style records, consent logs, payment processor relationships, takedown machinery. Boring, expensive, slow to replicate.</a:t>
            </a:r>
            <a:endParaRPr lang="en-US" sz="1100" dirty="0"/>
          </a:p>
        </p:txBody>
      </p:sp>
      <p:sp>
        <p:nvSpPr>
          <p:cNvPr id="10" name="Shape 8"/>
          <p:cNvSpPr/>
          <p:nvPr/>
        </p:nvSpPr>
        <p:spPr>
          <a:xfrm>
            <a:off x="3291840" y="1828800"/>
            <a:ext cx="2606040" cy="2377440"/>
          </a:xfrm>
          <a:prstGeom prst="rect">
            <a:avLst/>
          </a:prstGeom>
          <a:solidFill>
            <a:srgbClr val="FAF7F2"/>
          </a:solidFill>
          <a:ln/>
        </p:spPr>
      </p:sp>
      <p:sp>
        <p:nvSpPr>
          <p:cNvPr id="11" name="Shape 9"/>
          <p:cNvSpPr/>
          <p:nvPr/>
        </p:nvSpPr>
        <p:spPr>
          <a:xfrm>
            <a:off x="3291840" y="1828800"/>
            <a:ext cx="54864" cy="2377440"/>
          </a:xfrm>
          <a:prstGeom prst="rect">
            <a:avLst/>
          </a:prstGeom>
          <a:solidFill>
            <a:srgbClr val="C76F3D"/>
          </a:solidFill>
          <a:ln/>
        </p:spPr>
      </p:sp>
      <p:sp>
        <p:nvSpPr>
          <p:cNvPr id="12" name="Text 10"/>
          <p:cNvSpPr/>
          <p:nvPr/>
        </p:nvSpPr>
        <p:spPr>
          <a:xfrm>
            <a:off x="3520440" y="2011680"/>
            <a:ext cx="914400" cy="36576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02</a:t>
            </a:r>
            <a:endParaRPr lang="en-US" sz="1400" dirty="0"/>
          </a:p>
        </p:txBody>
      </p:sp>
      <p:sp>
        <p:nvSpPr>
          <p:cNvPr id="13" name="Text 11"/>
          <p:cNvSpPr/>
          <p:nvPr/>
        </p:nvSpPr>
        <p:spPr>
          <a:xfrm>
            <a:off x="3520440" y="2331720"/>
            <a:ext cx="2240280" cy="64008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Creator trust</a:t>
            </a:r>
            <a:endParaRPr lang="en-US" sz="1400" dirty="0"/>
          </a:p>
        </p:txBody>
      </p:sp>
      <p:sp>
        <p:nvSpPr>
          <p:cNvPr id="14" name="Text 12"/>
          <p:cNvSpPr/>
          <p:nvPr/>
        </p:nvSpPr>
        <p:spPr>
          <a:xfrm>
            <a:off x="3520440" y="2971800"/>
            <a:ext cx="2240280" cy="109728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Signed creators with revocable licenses. Trust takes years to build and minutes to lose. We compete on respect, not features.</a:t>
            </a:r>
            <a:endParaRPr lang="en-US" sz="1100" dirty="0"/>
          </a:p>
        </p:txBody>
      </p:sp>
      <p:sp>
        <p:nvSpPr>
          <p:cNvPr id="15" name="Shape 13"/>
          <p:cNvSpPr/>
          <p:nvPr/>
        </p:nvSpPr>
        <p:spPr>
          <a:xfrm>
            <a:off x="6035040" y="1828800"/>
            <a:ext cx="2606040" cy="2377440"/>
          </a:xfrm>
          <a:prstGeom prst="rect">
            <a:avLst/>
          </a:prstGeom>
          <a:solidFill>
            <a:srgbClr val="FAF7F2"/>
          </a:solidFill>
          <a:ln/>
        </p:spPr>
      </p:sp>
      <p:sp>
        <p:nvSpPr>
          <p:cNvPr id="16" name="Shape 14"/>
          <p:cNvSpPr/>
          <p:nvPr/>
        </p:nvSpPr>
        <p:spPr>
          <a:xfrm>
            <a:off x="6035040" y="1828800"/>
            <a:ext cx="54864" cy="2377440"/>
          </a:xfrm>
          <a:prstGeom prst="rect">
            <a:avLst/>
          </a:prstGeom>
          <a:solidFill>
            <a:srgbClr val="C76F3D"/>
          </a:solidFill>
          <a:ln/>
        </p:spPr>
      </p:sp>
      <p:sp>
        <p:nvSpPr>
          <p:cNvPr id="17" name="Text 15"/>
          <p:cNvSpPr/>
          <p:nvPr/>
        </p:nvSpPr>
        <p:spPr>
          <a:xfrm>
            <a:off x="6263640" y="2011680"/>
            <a:ext cx="914400" cy="365760"/>
          </a:xfrm>
          <a:prstGeom prst="rect">
            <a:avLst/>
          </a:prstGeom>
          <a:noFill/>
          <a:ln/>
        </p:spPr>
        <p:txBody>
          <a:bodyPr wrap="square" lIns="0" tIns="0" rIns="0" bIns="0" rtlCol="0" anchor="ctr"/>
          <a:lstStyle/>
          <a:p>
            <a:pPr indent="0" marL="0">
              <a:buNone/>
            </a:pPr>
            <a:r>
              <a:rPr lang="en-US" sz="1400" b="1" dirty="0">
                <a:solidFill>
                  <a:srgbClr val="C76F3D"/>
                </a:solidFill>
                <a:latin typeface="Arial Black" pitchFamily="34" charset="0"/>
                <a:ea typeface="Arial Black" pitchFamily="34" charset="-122"/>
                <a:cs typeface="Arial Black" pitchFamily="34" charset="-120"/>
              </a:rPr>
              <a:t>03</a:t>
            </a:r>
            <a:endParaRPr lang="en-US" sz="1400" dirty="0"/>
          </a:p>
        </p:txBody>
      </p:sp>
      <p:sp>
        <p:nvSpPr>
          <p:cNvPr id="18" name="Text 16"/>
          <p:cNvSpPr/>
          <p:nvPr/>
        </p:nvSpPr>
        <p:spPr>
          <a:xfrm>
            <a:off x="6263640" y="2331720"/>
            <a:ext cx="2240280" cy="640080"/>
          </a:xfrm>
          <a:prstGeom prst="rect">
            <a:avLst/>
          </a:prstGeom>
          <a:noFill/>
          <a:ln/>
        </p:spPr>
        <p:txBody>
          <a:bodyPr wrap="square" lIns="0" tIns="0" rIns="0" bIns="0" rtlCol="0" anchor="ctr"/>
          <a:lstStyle/>
          <a:p>
            <a:pPr indent="0" marL="0">
              <a:buNone/>
            </a:pPr>
            <a:r>
              <a:rPr lang="en-US" sz="1400" b="1" dirty="0">
                <a:solidFill>
                  <a:srgbClr val="1A1F36"/>
                </a:solidFill>
                <a:latin typeface="Arial Black" pitchFamily="34" charset="0"/>
                <a:ea typeface="Arial Black" pitchFamily="34" charset="-122"/>
                <a:cs typeface="Arial Black" pitchFamily="34" charset="-120"/>
              </a:rPr>
              <a:t>A library of likenesses</a:t>
            </a:r>
            <a:endParaRPr lang="en-US" sz="1400" dirty="0"/>
          </a:p>
        </p:txBody>
      </p:sp>
      <p:sp>
        <p:nvSpPr>
          <p:cNvPr id="19" name="Text 17"/>
          <p:cNvSpPr/>
          <p:nvPr/>
        </p:nvSpPr>
        <p:spPr>
          <a:xfrm>
            <a:off x="6263640" y="2971800"/>
            <a:ext cx="2240280" cy="1097280"/>
          </a:xfrm>
          <a:prstGeom prst="rect">
            <a:avLst/>
          </a:prstGeom>
          <a:noFill/>
          <a:ln/>
        </p:spPr>
        <p:txBody>
          <a:bodyPr wrap="square" lIns="0" tIns="0" rIns="0" bIns="0" rtlCol="0" anchor="ctr"/>
          <a:lstStyle/>
          <a:p>
            <a:pPr indent="0" marL="0">
              <a:buNone/>
            </a:pPr>
            <a:r>
              <a:rPr lang="en-US" sz="1100" dirty="0">
                <a:solidFill>
                  <a:srgbClr val="1A1F36"/>
                </a:solidFill>
                <a:latin typeface="Calibri" pitchFamily="34" charset="0"/>
                <a:ea typeface="Calibri" pitchFamily="34" charset="-122"/>
                <a:cs typeface="Calibri" pitchFamily="34" charset="-120"/>
              </a:rPr>
              <a:t>The asset that compounds. Every signed creator who is satisfied makes the platform more valuable for every fan, every collab, every drop.</a:t>
            </a:r>
            <a:endParaRPr lang="en-US" sz="1100" dirty="0"/>
          </a:p>
        </p:txBody>
      </p:sp>
      <p:sp>
        <p:nvSpPr>
          <p:cNvPr id="20" name="Text 18"/>
          <p:cNvSpPr/>
          <p:nvPr/>
        </p:nvSpPr>
        <p:spPr>
          <a:xfrm>
            <a:off x="548640" y="4823460"/>
            <a:ext cx="3657600" cy="228600"/>
          </a:xfrm>
          <a:prstGeom prst="rect">
            <a:avLst/>
          </a:prstGeom>
          <a:noFill/>
          <a:ln/>
        </p:spPr>
        <p:txBody>
          <a:bodyPr wrap="square" lIns="0" tIns="0" rIns="0" bIns="0" rtlCol="0" anchor="ctr"/>
          <a:lstStyle/>
          <a:p>
            <a:pPr indent="0" marL="0">
              <a:buNone/>
            </a:pPr>
            <a:r>
              <a:rPr lang="en-US" sz="900" dirty="0">
                <a:solidFill>
                  <a:srgbClr val="6B7280"/>
                </a:solidFill>
                <a:latin typeface="Calibri" pitchFamily="34" charset="0"/>
                <a:ea typeface="Calibri" pitchFamily="34" charset="-122"/>
                <a:cs typeface="Calibri" pitchFamily="34" charset="-120"/>
              </a:rPr>
              <a:t>Likeness · Cofounder Brief</a:t>
            </a:r>
            <a:endParaRPr lang="en-US" sz="900" dirty="0"/>
          </a:p>
        </p:txBody>
      </p:sp>
      <p:sp>
        <p:nvSpPr>
          <p:cNvPr id="21" name="Text 19"/>
          <p:cNvSpPr/>
          <p:nvPr/>
        </p:nvSpPr>
        <p:spPr>
          <a:xfrm>
            <a:off x="7680960" y="4823460"/>
            <a:ext cx="914400" cy="228600"/>
          </a:xfrm>
          <a:prstGeom prst="rect">
            <a:avLst/>
          </a:prstGeom>
          <a:noFill/>
          <a:ln/>
        </p:spPr>
        <p:txBody>
          <a:bodyPr wrap="square" lIns="0" tIns="0" rIns="0" bIns="0" rtlCol="0" anchor="ctr"/>
          <a:lstStyle/>
          <a:p>
            <a:pPr algn="r" indent="0" marL="0">
              <a:buNone/>
            </a:pPr>
            <a:r>
              <a:rPr lang="en-US" sz="900" dirty="0">
                <a:solidFill>
                  <a:srgbClr val="6B7280"/>
                </a:solidFill>
                <a:latin typeface="Calibri" pitchFamily="34" charset="0"/>
                <a:ea typeface="Calibri" pitchFamily="34" charset="-122"/>
                <a:cs typeface="Calibri" pitchFamily="34" charset="-120"/>
              </a:rPr>
              <a:t>9 / 14</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Likeness — Cofounder Brief</dc:title>
  <dc:subject>PptxGenJS Presentation</dc:subject>
  <dc:creator>Likeness</dc:creator>
  <cp:lastModifiedBy>Likeness</cp:lastModifiedBy>
  <cp:revision>1</cp:revision>
  <dcterms:created xsi:type="dcterms:W3CDTF">2026-05-09T02:13:22Z</dcterms:created>
  <dcterms:modified xsi:type="dcterms:W3CDTF">2026-05-09T02:13:22Z</dcterms:modified>
</cp:coreProperties>
</file>