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charts/chart1.xml" ContentType="application/vnd.openxmlformats-officedocument.drawingml.chart+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doughnutChart>
        <c:varyColors val="1"/>
        <c:ser>
          <c:idx val="0"/>
          <c:order val="0"/>
          <c:tx>
            <c:strRef>
              <c:f>Sheet1!$B$1</c:f>
              <c:strCache>
                <c:ptCount val="1"/>
                <c:pt idx="0">
                  <c:v>Allocation</c:v>
                </c:pt>
              </c:strCache>
            </c:strRef>
          </c:tx>
          <c:spPr>
            <a:solidFill>
              <a:schemeClr val="accent1"/>
            </a:solidFill>
            <a:ln w="9525" cap="flat">
              <a:solidFill>
                <a:srgbClr val="F9F9F9"/>
              </a:solidFill>
              <a:prstDash val="solid"/>
              <a:round/>
            </a:ln>
            <a:effectLst/>
          </c:spPr>
          <c:dPt>
            <c:idx val="0"/>
            <c:bubble3D val="0"/>
            <c:spPr>
              <a:solidFill>
                <a:srgbClr val="C76F3D"/>
              </a:solidFill>
              <a:effectLst/>
            </c:spPr>
          </c:dPt>
          <c:dPt>
            <c:idx val="1"/>
            <c:bubble3D val="0"/>
            <c:spPr>
              <a:solidFill>
                <a:srgbClr val="1A1F36"/>
              </a:solidFill>
              <a:effectLst/>
            </c:spPr>
          </c:dPt>
          <c:dPt>
            <c:idx val="2"/>
            <c:bubble3D val="0"/>
            <c:spPr>
              <a:solidFill>
                <a:srgbClr val="6B7280"/>
              </a:solidFill>
              <a:effectLst/>
            </c:spPr>
          </c:dPt>
          <c:dPt>
            <c:idx val="3"/>
            <c:bubble3D val="0"/>
            <c:spPr>
              <a:solidFill>
                <a:srgbClr val="9B5530"/>
              </a:solidFill>
              <a:effectLst/>
            </c:spPr>
          </c:dPt>
          <c:dPt>
            <c:idx val="4"/>
            <c:bubble3D val="0"/>
            <c:spPr>
              <a:solidFill>
                <a:srgbClr val="8A6F4D"/>
              </a:solidFill>
              <a:effectLst/>
            </c:spPr>
          </c:dPt>
          <c:dPt>
            <c:idx val="5"/>
            <c:bubble3D val="0"/>
            <c:spPr>
              <a:solidFill>
                <a:srgbClr val="B89C7A"/>
              </a:solidFill>
              <a:effectLst/>
            </c:spPr>
          </c:dPt>
          <c:dPt>
            <c:idx val="6"/>
            <c:bubble3D val="0"/>
            <c:spPr>
              <a:solidFill>
                <a:srgbClr val="D1D5DB"/>
              </a:solidFill>
              <a:effectLst/>
            </c:spPr>
          </c:dPt>
          <c:dLbls>
            <c:dLbl>
              <c:idx val="0"/>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1"/>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2"/>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3"/>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4"/>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5"/>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6"/>
              <c:numFmt formatCode="0%"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Sheet1!$A$2:$A$8</c:f>
              <c:strCache>
                <c:ptCount val="7"/>
                <c:pt idx="0">
                  <c:v>Personnel</c:v>
                </c:pt>
                <c:pt idx="1">
                  <c:v>Infrastructure &amp; tools</c:v>
                </c:pt>
                <c:pt idx="2">
                  <c:v>Reserve</c:v>
                </c:pt>
                <c:pt idx="3">
                  <c:v>Legal &amp; professional</c:v>
                </c:pt>
                <c:pt idx="4">
                  <c:v>Creator acquisition</c:v>
                </c:pt>
                <c:pt idx="5">
                  <c:v>Compliance &amp; T&amp;S infra</c:v>
                </c:pt>
                <c:pt idx="6">
                  <c:v>Office / remote</c:v>
                </c:pt>
              </c:strCache>
            </c:strRef>
          </c:cat>
          <c:val>
            <c:numRef>
              <c:f>Sheet1!$B$2:$B$8</c:f>
              <c:numCache>
                <c:ptCount val="7"/>
                <c:pt idx="0">
                  <c:v>62</c:v>
                </c:pt>
                <c:pt idx="1">
                  <c:v>11</c:v>
                </c:pt>
                <c:pt idx="2">
                  <c:v>11</c:v>
                </c:pt>
                <c:pt idx="3">
                  <c:v>9</c:v>
                </c:pt>
                <c:pt idx="4">
                  <c:v>3</c:v>
                </c:pt>
                <c:pt idx="5">
                  <c:v>2</c:v>
                </c:pt>
                <c:pt idx="6">
                  <c:v>2</c:v>
                </c:pt>
              </c:numCache>
            </c:numRef>
          </c:val>
        </c:ser>
        <c:firstSliceAng val="0"/>
        <c:holeSize val="50"/>
      </c:doughnutChart>
      <c:spPr>
        <a:noFill/>
        <a:ln>
          <a:noFill/>
        </a:ln>
        <a:effectLst/>
      </c:spPr>
    </c:plotArea>
    <c:legend>
      <c:legendPos val="r"/>
      <c:overlay val="0"/>
      <c:txPr>
        <a:bodyPr/>
        <a:lstStyle/>
        <a:p>
          <a:pPr>
            <a:defRPr sz="900">
              <a:solidFill>
                <a:srgbClr val="1A1F36"/>
              </a:solidFill>
            </a:defRPr>
          </a:pPr>
          <a:endParaRPr lang="en-US"/>
        </a:p>
      </c:txPr>
    </c:legend>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320"/>
        </a:solidFill>
      </p:bgPr>
    </p:bg>
    <p:spTree>
      <p:nvGrpSpPr>
        <p:cNvPr id="1" name=""/>
        <p:cNvGrpSpPr/>
        <p:nvPr/>
      </p:nvGrpSpPr>
      <p:grpSpPr>
        <a:xfrm>
          <a:off x="0" y="0"/>
          <a:ext cx="0" cy="0"/>
          <a:chOff x="0" y="0"/>
          <a:chExt cx="0" cy="0"/>
        </a:xfrm>
      </p:grpSpPr>
      <p:sp>
        <p:nvSpPr>
          <p:cNvPr id="2" name="Shape 0"/>
          <p:cNvSpPr/>
          <p:nvPr/>
        </p:nvSpPr>
        <p:spPr>
          <a:xfrm>
            <a:off x="548640" y="457200"/>
            <a:ext cx="274320" cy="274320"/>
          </a:xfrm>
          <a:prstGeom prst="rect">
            <a:avLst/>
          </a:prstGeom>
          <a:solidFill>
            <a:srgbClr val="C76F3D"/>
          </a:solidFill>
          <a:ln/>
        </p:spPr>
      </p:sp>
      <p:sp>
        <p:nvSpPr>
          <p:cNvPr id="3" name="Text 1"/>
          <p:cNvSpPr/>
          <p:nvPr/>
        </p:nvSpPr>
        <p:spPr>
          <a:xfrm>
            <a:off x="548640" y="1554480"/>
            <a:ext cx="7315200" cy="1097280"/>
          </a:xfrm>
          <a:prstGeom prst="rect">
            <a:avLst/>
          </a:prstGeom>
          <a:noFill/>
          <a:ln/>
        </p:spPr>
        <p:txBody>
          <a:bodyPr wrap="square" lIns="0" tIns="0" rIns="0" bIns="0" rtlCol="0" anchor="ctr"/>
          <a:lstStyle/>
          <a:p>
            <a:pPr indent="0" marL="0">
              <a:buNone/>
            </a:pPr>
            <a:r>
              <a:rPr lang="en-US" sz="7200" b="1" dirty="0">
                <a:solidFill>
                  <a:srgbClr val="FFFFFF"/>
                </a:solidFill>
                <a:latin typeface="Arial Black" pitchFamily="34" charset="0"/>
                <a:ea typeface="Arial Black" pitchFamily="34" charset="-122"/>
                <a:cs typeface="Arial Black" pitchFamily="34" charset="-120"/>
              </a:rPr>
              <a:t>Likeness</a:t>
            </a:r>
            <a:endParaRPr lang="en-US" sz="7200" dirty="0"/>
          </a:p>
        </p:txBody>
      </p:sp>
      <p:sp>
        <p:nvSpPr>
          <p:cNvPr id="4" name="Text 2"/>
          <p:cNvSpPr/>
          <p:nvPr/>
        </p:nvSpPr>
        <p:spPr>
          <a:xfrm>
            <a:off x="548640" y="2697480"/>
            <a:ext cx="7772400" cy="457200"/>
          </a:xfrm>
          <a:prstGeom prst="rect">
            <a:avLst/>
          </a:prstGeom>
          <a:noFill/>
          <a:ln/>
        </p:spPr>
        <p:txBody>
          <a:bodyPr wrap="square" lIns="0" tIns="0" rIns="0" bIns="0" rtlCol="0" anchor="ctr"/>
          <a:lstStyle/>
          <a:p>
            <a:pPr indent="0" marL="0">
              <a:buNone/>
            </a:pPr>
            <a:r>
              <a:rPr lang="en-US" sz="2000" dirty="0">
                <a:solidFill>
                  <a:srgbClr val="FAF7F2"/>
                </a:solidFill>
                <a:latin typeface="Calibri" pitchFamily="34" charset="0"/>
                <a:ea typeface="Calibri" pitchFamily="34" charset="-122"/>
                <a:cs typeface="Calibri" pitchFamily="34" charset="-120"/>
              </a:rPr>
              <a:t>The consent layer for AI creator media.</a:t>
            </a:r>
            <a:endParaRPr lang="en-US" sz="2000" dirty="0"/>
          </a:p>
        </p:txBody>
      </p:sp>
      <p:sp>
        <p:nvSpPr>
          <p:cNvPr id="5" name="Shape 3"/>
          <p:cNvSpPr/>
          <p:nvPr/>
        </p:nvSpPr>
        <p:spPr>
          <a:xfrm>
            <a:off x="548640" y="3383280"/>
            <a:ext cx="731520" cy="36576"/>
          </a:xfrm>
          <a:prstGeom prst="rect">
            <a:avLst/>
          </a:prstGeom>
          <a:solidFill>
            <a:srgbClr val="C76F3D"/>
          </a:solidFill>
          <a:ln/>
        </p:spPr>
      </p:sp>
      <p:sp>
        <p:nvSpPr>
          <p:cNvPr id="6" name="Text 4"/>
          <p:cNvSpPr/>
          <p:nvPr/>
        </p:nvSpPr>
        <p:spPr>
          <a:xfrm>
            <a:off x="548640" y="3520440"/>
            <a:ext cx="7315200" cy="320040"/>
          </a:xfrm>
          <a:prstGeom prst="rect">
            <a:avLst/>
          </a:prstGeom>
          <a:noFill/>
          <a:ln/>
        </p:spPr>
        <p:txBody>
          <a:bodyPr wrap="square" lIns="0" tIns="0" rIns="0" bIns="0" rtlCol="0" anchor="ctr"/>
          <a:lstStyle/>
          <a:p>
            <a:pPr indent="0" marL="0">
              <a:buNone/>
            </a:pPr>
            <a:r>
              <a:rPr lang="en-US" sz="1300" i="1" dirty="0">
                <a:solidFill>
                  <a:srgbClr val="D1D5DB"/>
                </a:solidFill>
                <a:latin typeface="Calibri" pitchFamily="34" charset="0"/>
                <a:ea typeface="Calibri" pitchFamily="34" charset="-122"/>
                <a:cs typeface="Calibri" pitchFamily="34" charset="-120"/>
              </a:rPr>
              <a:t>Pre-seed · Confidential</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RISKS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Named honestly, mitigations built in</a:t>
            </a:r>
            <a:endParaRPr lang="en-US" sz="2800" dirty="0"/>
          </a:p>
        </p:txBody>
      </p:sp>
      <p:sp>
        <p:nvSpPr>
          <p:cNvPr id="4" name="Shape 2"/>
          <p:cNvSpPr/>
          <p:nvPr/>
        </p:nvSpPr>
        <p:spPr>
          <a:xfrm>
            <a:off x="548640" y="1371600"/>
            <a:ext cx="8046720" cy="502920"/>
          </a:xfrm>
          <a:prstGeom prst="rect">
            <a:avLst/>
          </a:prstGeom>
          <a:solidFill>
            <a:srgbClr val="1A1F36"/>
          </a:solidFill>
          <a:ln/>
        </p:spPr>
      </p:sp>
      <p:sp>
        <p:nvSpPr>
          <p:cNvPr id="5" name="Text 3"/>
          <p:cNvSpPr/>
          <p:nvPr/>
        </p:nvSpPr>
        <p:spPr>
          <a:xfrm>
            <a:off x="685800" y="1371600"/>
            <a:ext cx="2057400" cy="502920"/>
          </a:xfrm>
          <a:prstGeom prst="rect">
            <a:avLst/>
          </a:prstGeom>
          <a:noFill/>
          <a:ln/>
        </p:spPr>
        <p:txBody>
          <a:bodyPr wrap="square" lIns="0" tIns="0" rIns="0" bIns="0" rtlCol="0" anchor="ctr"/>
          <a:lstStyle/>
          <a:p>
            <a:pPr indent="0" marL="0">
              <a:buNone/>
            </a:pPr>
            <a:r>
              <a:rPr lang="en-US" sz="950" b="1" spc="300" kern="0" dirty="0">
                <a:solidFill>
                  <a:srgbClr val="FFFFFF"/>
                </a:solidFill>
                <a:latin typeface="Calibri" pitchFamily="34" charset="0"/>
                <a:ea typeface="Calibri" pitchFamily="34" charset="-122"/>
                <a:cs typeface="Calibri" pitchFamily="34" charset="-120"/>
              </a:rPr>
              <a:t>RISK</a:t>
            </a:r>
            <a:endParaRPr lang="en-US" sz="950" dirty="0"/>
          </a:p>
        </p:txBody>
      </p:sp>
      <p:sp>
        <p:nvSpPr>
          <p:cNvPr id="6" name="Text 4"/>
          <p:cNvSpPr/>
          <p:nvPr/>
        </p:nvSpPr>
        <p:spPr>
          <a:xfrm>
            <a:off x="2971800" y="1371600"/>
            <a:ext cx="2880360" cy="502920"/>
          </a:xfrm>
          <a:prstGeom prst="rect">
            <a:avLst/>
          </a:prstGeom>
          <a:noFill/>
          <a:ln/>
        </p:spPr>
        <p:txBody>
          <a:bodyPr wrap="square" lIns="0" tIns="0" rIns="0" bIns="0" rtlCol="0" anchor="ctr"/>
          <a:lstStyle/>
          <a:p>
            <a:pPr indent="0" marL="0">
              <a:buNone/>
            </a:pPr>
            <a:r>
              <a:rPr lang="en-US" sz="950" b="1" spc="300" kern="0" dirty="0">
                <a:solidFill>
                  <a:srgbClr val="FFFFFF"/>
                </a:solidFill>
                <a:latin typeface="Calibri" pitchFamily="34" charset="0"/>
                <a:ea typeface="Calibri" pitchFamily="34" charset="-122"/>
                <a:cs typeface="Calibri" pitchFamily="34" charset="-120"/>
              </a:rPr>
              <a:t>WHY IT MATTERS</a:t>
            </a:r>
            <a:endParaRPr lang="en-US" sz="950" dirty="0"/>
          </a:p>
        </p:txBody>
      </p:sp>
      <p:sp>
        <p:nvSpPr>
          <p:cNvPr id="7" name="Text 5"/>
          <p:cNvSpPr/>
          <p:nvPr/>
        </p:nvSpPr>
        <p:spPr>
          <a:xfrm>
            <a:off x="6080760" y="1371600"/>
            <a:ext cx="2423160" cy="502920"/>
          </a:xfrm>
          <a:prstGeom prst="rect">
            <a:avLst/>
          </a:prstGeom>
          <a:noFill/>
          <a:ln/>
        </p:spPr>
        <p:txBody>
          <a:bodyPr wrap="square" lIns="0" tIns="0" rIns="0" bIns="0" rtlCol="0" anchor="ctr"/>
          <a:lstStyle/>
          <a:p>
            <a:pPr indent="0" marL="0">
              <a:buNone/>
            </a:pPr>
            <a:r>
              <a:rPr lang="en-US" sz="950" b="1" spc="300" kern="0" dirty="0">
                <a:solidFill>
                  <a:srgbClr val="FFFFFF"/>
                </a:solidFill>
                <a:latin typeface="Calibri" pitchFamily="34" charset="0"/>
                <a:ea typeface="Calibri" pitchFamily="34" charset="-122"/>
                <a:cs typeface="Calibri" pitchFamily="34" charset="-120"/>
              </a:rPr>
              <a:t>MITIGATION</a:t>
            </a:r>
            <a:endParaRPr lang="en-US" sz="950" dirty="0"/>
          </a:p>
        </p:txBody>
      </p:sp>
      <p:sp>
        <p:nvSpPr>
          <p:cNvPr id="8" name="Shape 6"/>
          <p:cNvSpPr/>
          <p:nvPr/>
        </p:nvSpPr>
        <p:spPr>
          <a:xfrm>
            <a:off x="548640" y="1874520"/>
            <a:ext cx="8046720" cy="502920"/>
          </a:xfrm>
          <a:prstGeom prst="rect">
            <a:avLst/>
          </a:prstGeom>
          <a:solidFill>
            <a:srgbClr val="F4F3F0"/>
          </a:solidFill>
          <a:ln/>
        </p:spPr>
      </p:sp>
      <p:sp>
        <p:nvSpPr>
          <p:cNvPr id="9" name="Text 7"/>
          <p:cNvSpPr/>
          <p:nvPr/>
        </p:nvSpPr>
        <p:spPr>
          <a:xfrm>
            <a:off x="685800" y="1874520"/>
            <a:ext cx="2057400" cy="502920"/>
          </a:xfrm>
          <a:prstGeom prst="rect">
            <a:avLst/>
          </a:prstGeom>
          <a:noFill/>
          <a:ln/>
        </p:spPr>
        <p:txBody>
          <a:bodyPr wrap="square" lIns="0" tIns="0" rIns="0" bIns="0" rtlCol="0" anchor="ctr"/>
          <a:lstStyle/>
          <a:p>
            <a:pPr indent="0" marL="0">
              <a:buNone/>
            </a:pPr>
            <a:r>
              <a:rPr lang="en-US" sz="1000" b="1" dirty="0">
                <a:solidFill>
                  <a:srgbClr val="1A1F36"/>
                </a:solidFill>
                <a:latin typeface="Calibri" pitchFamily="34" charset="0"/>
                <a:ea typeface="Calibri" pitchFamily="34" charset="-122"/>
                <a:cs typeface="Calibri" pitchFamily="34" charset="-120"/>
              </a:rPr>
              <a:t>Payment processor pullout</a:t>
            </a:r>
            <a:endParaRPr lang="en-US" sz="1000" dirty="0"/>
          </a:p>
        </p:txBody>
      </p:sp>
      <p:sp>
        <p:nvSpPr>
          <p:cNvPr id="10" name="Text 8"/>
          <p:cNvSpPr/>
          <p:nvPr/>
        </p:nvSpPr>
        <p:spPr>
          <a:xfrm>
            <a:off x="2971800" y="1874520"/>
            <a:ext cx="28803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Single point of failure. Most adult businesses' #1 problem.</a:t>
            </a:r>
            <a:endParaRPr lang="en-US" sz="1000" dirty="0"/>
          </a:p>
        </p:txBody>
      </p:sp>
      <p:sp>
        <p:nvSpPr>
          <p:cNvPr id="11" name="Text 9"/>
          <p:cNvSpPr/>
          <p:nvPr/>
        </p:nvSpPr>
        <p:spPr>
          <a:xfrm>
            <a:off x="6080760" y="1874520"/>
            <a:ext cx="24231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Multi-processor redundancy, conservative content rules, audit logs, reserve fund.</a:t>
            </a:r>
            <a:endParaRPr lang="en-US" sz="1000" dirty="0"/>
          </a:p>
        </p:txBody>
      </p:sp>
      <p:sp>
        <p:nvSpPr>
          <p:cNvPr id="12" name="Text 10"/>
          <p:cNvSpPr/>
          <p:nvPr/>
        </p:nvSpPr>
        <p:spPr>
          <a:xfrm>
            <a:off x="685800" y="2377440"/>
            <a:ext cx="2057400" cy="502920"/>
          </a:xfrm>
          <a:prstGeom prst="rect">
            <a:avLst/>
          </a:prstGeom>
          <a:noFill/>
          <a:ln/>
        </p:spPr>
        <p:txBody>
          <a:bodyPr wrap="square" lIns="0" tIns="0" rIns="0" bIns="0" rtlCol="0" anchor="ctr"/>
          <a:lstStyle/>
          <a:p>
            <a:pPr indent="0" marL="0">
              <a:buNone/>
            </a:pPr>
            <a:r>
              <a:rPr lang="en-US" sz="1000" b="1" dirty="0">
                <a:solidFill>
                  <a:srgbClr val="1A1F36"/>
                </a:solidFill>
                <a:latin typeface="Calibri" pitchFamily="34" charset="0"/>
                <a:ea typeface="Calibri" pitchFamily="34" charset="-122"/>
                <a:cs typeface="Calibri" pitchFamily="34" charset="-120"/>
              </a:rPr>
              <a:t>Misuse / nonconsent attempts</a:t>
            </a:r>
            <a:endParaRPr lang="en-US" sz="1000" dirty="0"/>
          </a:p>
        </p:txBody>
      </p:sp>
      <p:sp>
        <p:nvSpPr>
          <p:cNvPr id="13" name="Text 11"/>
          <p:cNvSpPr/>
          <p:nvPr/>
        </p:nvSpPr>
        <p:spPr>
          <a:xfrm>
            <a:off x="2971800" y="2377440"/>
            <a:ext cx="28803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Users will try to upload exes, celebrities, public figures.</a:t>
            </a:r>
            <a:endParaRPr lang="en-US" sz="1000" dirty="0"/>
          </a:p>
        </p:txBody>
      </p:sp>
      <p:sp>
        <p:nvSpPr>
          <p:cNvPr id="14" name="Text 12"/>
          <p:cNvSpPr/>
          <p:nvPr/>
        </p:nvSpPr>
        <p:spPr>
          <a:xfrm>
            <a:off x="6080760" y="2377440"/>
            <a:ext cx="24231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No third-party reference uploads. Face matching. Verified-only likenesses. Repeat-offender bans.</a:t>
            </a:r>
            <a:endParaRPr lang="en-US" sz="1000" dirty="0"/>
          </a:p>
        </p:txBody>
      </p:sp>
      <p:sp>
        <p:nvSpPr>
          <p:cNvPr id="15" name="Shape 13"/>
          <p:cNvSpPr/>
          <p:nvPr/>
        </p:nvSpPr>
        <p:spPr>
          <a:xfrm>
            <a:off x="548640" y="2880360"/>
            <a:ext cx="8046720" cy="502920"/>
          </a:xfrm>
          <a:prstGeom prst="rect">
            <a:avLst/>
          </a:prstGeom>
          <a:solidFill>
            <a:srgbClr val="F4F3F0"/>
          </a:solidFill>
          <a:ln/>
        </p:spPr>
      </p:sp>
      <p:sp>
        <p:nvSpPr>
          <p:cNvPr id="16" name="Text 14"/>
          <p:cNvSpPr/>
          <p:nvPr/>
        </p:nvSpPr>
        <p:spPr>
          <a:xfrm>
            <a:off x="685800" y="2880360"/>
            <a:ext cx="2057400" cy="502920"/>
          </a:xfrm>
          <a:prstGeom prst="rect">
            <a:avLst/>
          </a:prstGeom>
          <a:noFill/>
          <a:ln/>
        </p:spPr>
        <p:txBody>
          <a:bodyPr wrap="square" lIns="0" tIns="0" rIns="0" bIns="0" rtlCol="0" anchor="ctr"/>
          <a:lstStyle/>
          <a:p>
            <a:pPr indent="0" marL="0">
              <a:buNone/>
            </a:pPr>
            <a:r>
              <a:rPr lang="en-US" sz="1000" b="1" dirty="0">
                <a:solidFill>
                  <a:srgbClr val="1A1F36"/>
                </a:solidFill>
                <a:latin typeface="Calibri" pitchFamily="34" charset="0"/>
                <a:ea typeface="Calibri" pitchFamily="34" charset="-122"/>
                <a:cs typeface="Calibri" pitchFamily="34" charset="-120"/>
              </a:rPr>
              <a:t>Creator trust collapse</a:t>
            </a:r>
            <a:endParaRPr lang="en-US" sz="1000" dirty="0"/>
          </a:p>
        </p:txBody>
      </p:sp>
      <p:sp>
        <p:nvSpPr>
          <p:cNvPr id="17" name="Text 15"/>
          <p:cNvSpPr/>
          <p:nvPr/>
        </p:nvSpPr>
        <p:spPr>
          <a:xfrm>
            <a:off x="2971800" y="2880360"/>
            <a:ext cx="28803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If creators feel replaced, the platform fails.</a:t>
            </a:r>
            <a:endParaRPr lang="en-US" sz="1000" dirty="0"/>
          </a:p>
        </p:txBody>
      </p:sp>
      <p:sp>
        <p:nvSpPr>
          <p:cNvPr id="18" name="Text 16"/>
          <p:cNvSpPr/>
          <p:nvPr/>
        </p:nvSpPr>
        <p:spPr>
          <a:xfrm>
            <a:off x="6080760" y="2880360"/>
            <a:ext cx="24231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Revocable licenses, no model export, transparent logs, structural creator ownership.</a:t>
            </a:r>
            <a:endParaRPr lang="en-US" sz="1000" dirty="0"/>
          </a:p>
        </p:txBody>
      </p:sp>
      <p:sp>
        <p:nvSpPr>
          <p:cNvPr id="19" name="Text 17"/>
          <p:cNvSpPr/>
          <p:nvPr/>
        </p:nvSpPr>
        <p:spPr>
          <a:xfrm>
            <a:off x="685800" y="3383280"/>
            <a:ext cx="2057400" cy="502920"/>
          </a:xfrm>
          <a:prstGeom prst="rect">
            <a:avLst/>
          </a:prstGeom>
          <a:noFill/>
          <a:ln/>
        </p:spPr>
        <p:txBody>
          <a:bodyPr wrap="square" lIns="0" tIns="0" rIns="0" bIns="0" rtlCol="0" anchor="ctr"/>
          <a:lstStyle/>
          <a:p>
            <a:pPr indent="0" marL="0">
              <a:buNone/>
            </a:pPr>
            <a:r>
              <a:rPr lang="en-US" sz="1000" b="1" dirty="0">
                <a:solidFill>
                  <a:srgbClr val="1A1F36"/>
                </a:solidFill>
                <a:latin typeface="Calibri" pitchFamily="34" charset="0"/>
                <a:ea typeface="Calibri" pitchFamily="34" charset="-122"/>
                <a:cs typeface="Calibri" pitchFamily="34" charset="-120"/>
              </a:rPr>
              <a:t>Regulatory shift</a:t>
            </a:r>
            <a:endParaRPr lang="en-US" sz="1000" dirty="0"/>
          </a:p>
        </p:txBody>
      </p:sp>
      <p:sp>
        <p:nvSpPr>
          <p:cNvPr id="20" name="Text 18"/>
          <p:cNvSpPr/>
          <p:nvPr/>
        </p:nvSpPr>
        <p:spPr>
          <a:xfrm>
            <a:off x="2971800" y="3383280"/>
            <a:ext cx="28803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AI likeness law is fragmented and moving.</a:t>
            </a:r>
            <a:endParaRPr lang="en-US" sz="1000" dirty="0"/>
          </a:p>
        </p:txBody>
      </p:sp>
      <p:sp>
        <p:nvSpPr>
          <p:cNvPr id="21" name="Text 19"/>
          <p:cNvSpPr/>
          <p:nvPr/>
        </p:nvSpPr>
        <p:spPr>
          <a:xfrm>
            <a:off x="6080760" y="3383280"/>
            <a:ext cx="24231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Geofence at launch, over-comply, in-house counsel, deep consent records.</a:t>
            </a:r>
            <a:endParaRPr lang="en-US" sz="1000" dirty="0"/>
          </a:p>
        </p:txBody>
      </p:sp>
      <p:sp>
        <p:nvSpPr>
          <p:cNvPr id="22" name="Shape 20"/>
          <p:cNvSpPr/>
          <p:nvPr/>
        </p:nvSpPr>
        <p:spPr>
          <a:xfrm>
            <a:off x="548640" y="3886200"/>
            <a:ext cx="8046720" cy="502920"/>
          </a:xfrm>
          <a:prstGeom prst="rect">
            <a:avLst/>
          </a:prstGeom>
          <a:solidFill>
            <a:srgbClr val="F4F3F0"/>
          </a:solidFill>
          <a:ln/>
        </p:spPr>
      </p:sp>
      <p:sp>
        <p:nvSpPr>
          <p:cNvPr id="23" name="Text 21"/>
          <p:cNvSpPr/>
          <p:nvPr/>
        </p:nvSpPr>
        <p:spPr>
          <a:xfrm>
            <a:off x="685800" y="3886200"/>
            <a:ext cx="2057400" cy="502920"/>
          </a:xfrm>
          <a:prstGeom prst="rect">
            <a:avLst/>
          </a:prstGeom>
          <a:noFill/>
          <a:ln/>
        </p:spPr>
        <p:txBody>
          <a:bodyPr wrap="square" lIns="0" tIns="0" rIns="0" bIns="0" rtlCol="0" anchor="ctr"/>
          <a:lstStyle/>
          <a:p>
            <a:pPr indent="0" marL="0">
              <a:buNone/>
            </a:pPr>
            <a:r>
              <a:rPr lang="en-US" sz="1000" b="1" dirty="0">
                <a:solidFill>
                  <a:srgbClr val="1A1F36"/>
                </a:solidFill>
                <a:latin typeface="Calibri" pitchFamily="34" charset="0"/>
                <a:ea typeface="Calibri" pitchFamily="34" charset="-122"/>
                <a:cs typeface="Calibri" pitchFamily="34" charset="-120"/>
              </a:rPr>
              <a:t>Output / model leakage</a:t>
            </a:r>
            <a:endParaRPr lang="en-US" sz="1000" dirty="0"/>
          </a:p>
        </p:txBody>
      </p:sp>
      <p:sp>
        <p:nvSpPr>
          <p:cNvPr id="24" name="Text 22"/>
          <p:cNvSpPr/>
          <p:nvPr/>
        </p:nvSpPr>
        <p:spPr>
          <a:xfrm>
            <a:off x="2971800" y="3886200"/>
            <a:ext cx="28803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Leaks erode platform value.</a:t>
            </a:r>
            <a:endParaRPr lang="en-US" sz="1000" dirty="0"/>
          </a:p>
        </p:txBody>
      </p:sp>
      <p:sp>
        <p:nvSpPr>
          <p:cNvPr id="25" name="Text 23"/>
          <p:cNvSpPr/>
          <p:nvPr/>
        </p:nvSpPr>
        <p:spPr>
          <a:xfrm>
            <a:off x="6080760" y="3886200"/>
            <a:ext cx="242316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Buyer-specific watermarks, perceptual hashes, takedown automation, never expose weights.</a:t>
            </a:r>
            <a:endParaRPr lang="en-US" sz="1000" dirty="0"/>
          </a:p>
        </p:txBody>
      </p:sp>
      <p:sp>
        <p:nvSpPr>
          <p:cNvPr id="26" name="Text 24"/>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7" name="Text 25"/>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10 / 14</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TEAM</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Founding-team plan</a:t>
            </a:r>
            <a:endParaRPr lang="en-US" sz="2800" dirty="0"/>
          </a:p>
        </p:txBody>
      </p:sp>
      <p:sp>
        <p:nvSpPr>
          <p:cNvPr id="4" name="Shape 2"/>
          <p:cNvSpPr/>
          <p:nvPr/>
        </p:nvSpPr>
        <p:spPr>
          <a:xfrm>
            <a:off x="548640" y="1371600"/>
            <a:ext cx="8046720" cy="777240"/>
          </a:xfrm>
          <a:prstGeom prst="rect">
            <a:avLst/>
          </a:prstGeom>
          <a:solidFill>
            <a:srgbClr val="FAF7F2"/>
          </a:solidFill>
          <a:ln/>
        </p:spPr>
      </p:sp>
      <p:sp>
        <p:nvSpPr>
          <p:cNvPr id="5" name="Shape 3"/>
          <p:cNvSpPr/>
          <p:nvPr/>
        </p:nvSpPr>
        <p:spPr>
          <a:xfrm>
            <a:off x="548640" y="1371600"/>
            <a:ext cx="54864" cy="777240"/>
          </a:xfrm>
          <a:prstGeom prst="rect">
            <a:avLst/>
          </a:prstGeom>
          <a:solidFill>
            <a:srgbClr val="C76F3D"/>
          </a:solidFill>
          <a:ln/>
        </p:spPr>
      </p:sp>
      <p:sp>
        <p:nvSpPr>
          <p:cNvPr id="6" name="Text 4"/>
          <p:cNvSpPr/>
          <p:nvPr/>
        </p:nvSpPr>
        <p:spPr>
          <a:xfrm>
            <a:off x="822960" y="1417320"/>
            <a:ext cx="18288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FOUNDER</a:t>
            </a:r>
            <a:endParaRPr lang="en-US" sz="1000" dirty="0"/>
          </a:p>
        </p:txBody>
      </p:sp>
      <p:sp>
        <p:nvSpPr>
          <p:cNvPr id="7" name="Text 5"/>
          <p:cNvSpPr/>
          <p:nvPr/>
        </p:nvSpPr>
        <p:spPr>
          <a:xfrm>
            <a:off x="822960" y="1691640"/>
            <a:ext cx="7498080" cy="41148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[Founder name] — Founding CTO / Product. Direct CTO experience; owns stack, infrastructure, product, and UX.</a:t>
            </a:r>
            <a:endParaRPr lang="en-US" sz="1300" dirty="0"/>
          </a:p>
        </p:txBody>
      </p:sp>
      <p:sp>
        <p:nvSpPr>
          <p:cNvPr id="8" name="Text 6"/>
          <p:cNvSpPr/>
          <p:nvPr/>
        </p:nvSpPr>
        <p:spPr>
          <a:xfrm>
            <a:off x="548640" y="2240280"/>
            <a:ext cx="54864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RECRUITING — FOUNDING TEAM</a:t>
            </a:r>
            <a:endParaRPr lang="en-US" sz="1000" dirty="0"/>
          </a:p>
        </p:txBody>
      </p:sp>
      <p:sp>
        <p:nvSpPr>
          <p:cNvPr id="9" name="Shape 7"/>
          <p:cNvSpPr/>
          <p:nvPr/>
        </p:nvSpPr>
        <p:spPr>
          <a:xfrm>
            <a:off x="548640" y="2606040"/>
            <a:ext cx="8046720" cy="384048"/>
          </a:xfrm>
          <a:prstGeom prst="rect">
            <a:avLst/>
          </a:prstGeom>
          <a:solidFill>
            <a:srgbClr val="F4F3F0"/>
          </a:solidFill>
          <a:ln/>
        </p:spPr>
      </p:sp>
      <p:sp>
        <p:nvSpPr>
          <p:cNvPr id="10" name="Text 8"/>
          <p:cNvSpPr/>
          <p:nvPr/>
        </p:nvSpPr>
        <p:spPr>
          <a:xfrm>
            <a:off x="822960" y="2606040"/>
            <a:ext cx="3200400" cy="384048"/>
          </a:xfrm>
          <a:prstGeom prst="rect">
            <a:avLst/>
          </a:prstGeom>
          <a:noFill/>
          <a:ln/>
        </p:spPr>
        <p:txBody>
          <a:bodyPr wrap="square" lIns="0" tIns="0" rIns="0" bIns="0" rtlCol="0" anchor="ctr"/>
          <a:lstStyle/>
          <a:p>
            <a:pPr indent="0" marL="0">
              <a:buNone/>
            </a:pPr>
            <a:r>
              <a:rPr lang="en-US" sz="1200" b="1" dirty="0">
                <a:solidFill>
                  <a:srgbClr val="1A1F36"/>
                </a:solidFill>
                <a:latin typeface="Arial Black" pitchFamily="34" charset="0"/>
                <a:ea typeface="Arial Black" pitchFamily="34" charset="-122"/>
                <a:cs typeface="Arial Black" pitchFamily="34" charset="-120"/>
              </a:rPr>
              <a:t>Founding CEO</a:t>
            </a:r>
            <a:endParaRPr lang="en-US" sz="1200" dirty="0"/>
          </a:p>
        </p:txBody>
      </p:sp>
      <p:sp>
        <p:nvSpPr>
          <p:cNvPr id="11" name="Text 9"/>
          <p:cNvSpPr/>
          <p:nvPr/>
        </p:nvSpPr>
        <p:spPr>
          <a:xfrm>
            <a:off x="4206240" y="2606040"/>
            <a:ext cx="4297680" cy="384048"/>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Fundraising, BD, adult-friendly processors. Priority recruit.</a:t>
            </a:r>
            <a:endParaRPr lang="en-US" sz="1050" dirty="0"/>
          </a:p>
        </p:txBody>
      </p:sp>
      <p:sp>
        <p:nvSpPr>
          <p:cNvPr id="12" name="Text 10"/>
          <p:cNvSpPr/>
          <p:nvPr/>
        </p:nvSpPr>
        <p:spPr>
          <a:xfrm>
            <a:off x="822960" y="3035808"/>
            <a:ext cx="3200400" cy="384048"/>
          </a:xfrm>
          <a:prstGeom prst="rect">
            <a:avLst/>
          </a:prstGeom>
          <a:noFill/>
          <a:ln/>
        </p:spPr>
        <p:txBody>
          <a:bodyPr wrap="square" lIns="0" tIns="0" rIns="0" bIns="0" rtlCol="0" anchor="ctr"/>
          <a:lstStyle/>
          <a:p>
            <a:pPr indent="0" marL="0">
              <a:buNone/>
            </a:pPr>
            <a:r>
              <a:rPr lang="en-US" sz="1200" b="1" dirty="0">
                <a:solidFill>
                  <a:srgbClr val="1A1F36"/>
                </a:solidFill>
                <a:latin typeface="Arial Black" pitchFamily="34" charset="0"/>
                <a:ea typeface="Arial Black" pitchFamily="34" charset="-122"/>
                <a:cs typeface="Arial Black" pitchFamily="34" charset="-120"/>
              </a:rPr>
              <a:t>Compliance &amp; Legal Lead</a:t>
            </a:r>
            <a:endParaRPr lang="en-US" sz="1200" dirty="0"/>
          </a:p>
        </p:txBody>
      </p:sp>
      <p:sp>
        <p:nvSpPr>
          <p:cNvPr id="13" name="Text 11"/>
          <p:cNvSpPr/>
          <p:nvPr/>
        </p:nvSpPr>
        <p:spPr>
          <a:xfrm>
            <a:off x="4206240" y="3035808"/>
            <a:ext cx="4297680" cy="384048"/>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Adult industry experience, AI policy literacy</a:t>
            </a:r>
            <a:endParaRPr lang="en-US" sz="1050" dirty="0"/>
          </a:p>
        </p:txBody>
      </p:sp>
      <p:sp>
        <p:nvSpPr>
          <p:cNvPr id="14" name="Shape 12"/>
          <p:cNvSpPr/>
          <p:nvPr/>
        </p:nvSpPr>
        <p:spPr>
          <a:xfrm>
            <a:off x="548640" y="3465576"/>
            <a:ext cx="8046720" cy="384048"/>
          </a:xfrm>
          <a:prstGeom prst="rect">
            <a:avLst/>
          </a:prstGeom>
          <a:solidFill>
            <a:srgbClr val="F4F3F0"/>
          </a:solidFill>
          <a:ln/>
        </p:spPr>
      </p:sp>
      <p:sp>
        <p:nvSpPr>
          <p:cNvPr id="15" name="Text 13"/>
          <p:cNvSpPr/>
          <p:nvPr/>
        </p:nvSpPr>
        <p:spPr>
          <a:xfrm>
            <a:off x="822960" y="3465576"/>
            <a:ext cx="3200400" cy="384048"/>
          </a:xfrm>
          <a:prstGeom prst="rect">
            <a:avLst/>
          </a:prstGeom>
          <a:noFill/>
          <a:ln/>
        </p:spPr>
        <p:txBody>
          <a:bodyPr wrap="square" lIns="0" tIns="0" rIns="0" bIns="0" rtlCol="0" anchor="ctr"/>
          <a:lstStyle/>
          <a:p>
            <a:pPr indent="0" marL="0">
              <a:buNone/>
            </a:pPr>
            <a:r>
              <a:rPr lang="en-US" sz="1200" b="1" dirty="0">
                <a:solidFill>
                  <a:srgbClr val="1A1F36"/>
                </a:solidFill>
                <a:latin typeface="Arial Black" pitchFamily="34" charset="0"/>
                <a:ea typeface="Arial Black" pitchFamily="34" charset="-122"/>
                <a:cs typeface="Arial Black" pitchFamily="34" charset="-120"/>
              </a:rPr>
              <a:t>ML Lead</a:t>
            </a:r>
            <a:endParaRPr lang="en-US" sz="1200" dirty="0"/>
          </a:p>
        </p:txBody>
      </p:sp>
      <p:sp>
        <p:nvSpPr>
          <p:cNvPr id="16" name="Text 14"/>
          <p:cNvSpPr/>
          <p:nvPr/>
        </p:nvSpPr>
        <p:spPr>
          <a:xfrm>
            <a:off x="4206240" y="3465576"/>
            <a:ext cx="4297680" cy="384048"/>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Image gen pipelines, isolated inference, watermarking</a:t>
            </a:r>
            <a:endParaRPr lang="en-US" sz="1050" dirty="0"/>
          </a:p>
        </p:txBody>
      </p:sp>
      <p:sp>
        <p:nvSpPr>
          <p:cNvPr id="17" name="Text 15"/>
          <p:cNvSpPr/>
          <p:nvPr/>
        </p:nvSpPr>
        <p:spPr>
          <a:xfrm>
            <a:off x="822960" y="3895344"/>
            <a:ext cx="3200400" cy="384048"/>
          </a:xfrm>
          <a:prstGeom prst="rect">
            <a:avLst/>
          </a:prstGeom>
          <a:noFill/>
          <a:ln/>
        </p:spPr>
        <p:txBody>
          <a:bodyPr wrap="square" lIns="0" tIns="0" rIns="0" bIns="0" rtlCol="0" anchor="ctr"/>
          <a:lstStyle/>
          <a:p>
            <a:pPr indent="0" marL="0">
              <a:buNone/>
            </a:pPr>
            <a:r>
              <a:rPr lang="en-US" sz="1200" b="1" dirty="0">
                <a:solidFill>
                  <a:srgbClr val="1A1F36"/>
                </a:solidFill>
                <a:latin typeface="Arial Black" pitchFamily="34" charset="0"/>
                <a:ea typeface="Arial Black" pitchFamily="34" charset="-122"/>
                <a:cs typeface="Arial Black" pitchFamily="34" charset="-120"/>
              </a:rPr>
              <a:t>Trust &amp; Safety Lead</a:t>
            </a:r>
            <a:endParaRPr lang="en-US" sz="1200" dirty="0"/>
          </a:p>
        </p:txBody>
      </p:sp>
      <p:sp>
        <p:nvSpPr>
          <p:cNvPr id="18" name="Text 16"/>
          <p:cNvSpPr/>
          <p:nvPr/>
        </p:nvSpPr>
        <p:spPr>
          <a:xfrm>
            <a:off x="4206240" y="3895344"/>
            <a:ext cx="4297680" cy="384048"/>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Built moderation systems before, abuse-vector fluent</a:t>
            </a:r>
            <a:endParaRPr lang="en-US" sz="1050" dirty="0"/>
          </a:p>
        </p:txBody>
      </p:sp>
      <p:sp>
        <p:nvSpPr>
          <p:cNvPr id="19" name="Shape 17"/>
          <p:cNvSpPr/>
          <p:nvPr/>
        </p:nvSpPr>
        <p:spPr>
          <a:xfrm>
            <a:off x="548640" y="4325112"/>
            <a:ext cx="8046720" cy="384048"/>
          </a:xfrm>
          <a:prstGeom prst="rect">
            <a:avLst/>
          </a:prstGeom>
          <a:solidFill>
            <a:srgbClr val="F4F3F0"/>
          </a:solidFill>
          <a:ln/>
        </p:spPr>
      </p:sp>
      <p:sp>
        <p:nvSpPr>
          <p:cNvPr id="20" name="Text 18"/>
          <p:cNvSpPr/>
          <p:nvPr/>
        </p:nvSpPr>
        <p:spPr>
          <a:xfrm>
            <a:off x="822960" y="4325112"/>
            <a:ext cx="3200400" cy="384048"/>
          </a:xfrm>
          <a:prstGeom prst="rect">
            <a:avLst/>
          </a:prstGeom>
          <a:noFill/>
          <a:ln/>
        </p:spPr>
        <p:txBody>
          <a:bodyPr wrap="square" lIns="0" tIns="0" rIns="0" bIns="0" rtlCol="0" anchor="ctr"/>
          <a:lstStyle/>
          <a:p>
            <a:pPr indent="0" marL="0">
              <a:buNone/>
            </a:pPr>
            <a:r>
              <a:rPr lang="en-US" sz="1200" b="1" dirty="0">
                <a:solidFill>
                  <a:srgbClr val="1A1F36"/>
                </a:solidFill>
                <a:latin typeface="Arial Black" pitchFamily="34" charset="0"/>
                <a:ea typeface="Arial Black" pitchFamily="34" charset="-122"/>
                <a:cs typeface="Arial Black" pitchFamily="34" charset="-120"/>
              </a:rPr>
              <a:t>Creator Relationships &amp; Ops</a:t>
            </a:r>
            <a:endParaRPr lang="en-US" sz="1200" dirty="0"/>
          </a:p>
        </p:txBody>
      </p:sp>
      <p:sp>
        <p:nvSpPr>
          <p:cNvPr id="21" name="Text 19"/>
          <p:cNvSpPr/>
          <p:nvPr/>
        </p:nvSpPr>
        <p:spPr>
          <a:xfrm>
            <a:off x="4206240" y="4325112"/>
            <a:ext cx="4297680" cy="384048"/>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Existing trust in the adult industry</a:t>
            </a:r>
            <a:endParaRPr lang="en-US" sz="1050" dirty="0"/>
          </a:p>
        </p:txBody>
      </p:sp>
      <p:sp>
        <p:nvSpPr>
          <p:cNvPr id="22" name="Text 20"/>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3" name="Text 21"/>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11 / 14</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USE OF FUNDS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Pre-seed allocation, MVP target</a:t>
            </a:r>
            <a:endParaRPr lang="en-US" sz="2800" dirty="0"/>
          </a:p>
        </p:txBody>
      </p:sp>
      <p:sp>
        <p:nvSpPr>
          <p:cNvPr id="4" name="Shape 2"/>
          <p:cNvSpPr/>
          <p:nvPr/>
        </p:nvSpPr>
        <p:spPr>
          <a:xfrm>
            <a:off x="548640" y="1417320"/>
            <a:ext cx="3200400" cy="3108960"/>
          </a:xfrm>
          <a:prstGeom prst="rect">
            <a:avLst/>
          </a:prstGeom>
          <a:solidFill>
            <a:srgbClr val="1A1F36"/>
          </a:solidFill>
          <a:ln/>
        </p:spPr>
      </p:sp>
      <p:sp>
        <p:nvSpPr>
          <p:cNvPr id="5" name="Text 3"/>
          <p:cNvSpPr/>
          <p:nvPr/>
        </p:nvSpPr>
        <p:spPr>
          <a:xfrm>
            <a:off x="822960" y="1600200"/>
            <a:ext cx="2743200" cy="274320"/>
          </a:xfrm>
          <a:prstGeom prst="rect">
            <a:avLst/>
          </a:prstGeom>
          <a:noFill/>
          <a:ln/>
        </p:spPr>
        <p:txBody>
          <a:bodyPr wrap="square" lIns="0" tIns="0" rIns="0" bIns="0" rtlCol="0" anchor="ctr"/>
          <a:lstStyle/>
          <a:p>
            <a:pPr indent="0" marL="0">
              <a:buNone/>
            </a:pPr>
            <a:r>
              <a:rPr lang="en-US" sz="1000" b="1" spc="300" kern="0" dirty="0">
                <a:solidFill>
                  <a:srgbClr val="FAF7F2"/>
                </a:solidFill>
                <a:latin typeface="Calibri" pitchFamily="34" charset="0"/>
                <a:ea typeface="Calibri" pitchFamily="34" charset="-122"/>
                <a:cs typeface="Calibri" pitchFamily="34" charset="-120"/>
              </a:rPr>
              <a:t>RAISING</a:t>
            </a:r>
            <a:endParaRPr lang="en-US" sz="1000" dirty="0"/>
          </a:p>
        </p:txBody>
      </p:sp>
      <p:sp>
        <p:nvSpPr>
          <p:cNvPr id="6" name="Text 4"/>
          <p:cNvSpPr/>
          <p:nvPr/>
        </p:nvSpPr>
        <p:spPr>
          <a:xfrm>
            <a:off x="822960" y="1920240"/>
            <a:ext cx="2926080" cy="914400"/>
          </a:xfrm>
          <a:prstGeom prst="rect">
            <a:avLst/>
          </a:prstGeom>
          <a:noFill/>
          <a:ln/>
        </p:spPr>
        <p:txBody>
          <a:bodyPr wrap="square" lIns="0" tIns="0" rIns="0" bIns="0" rtlCol="0" anchor="ctr"/>
          <a:lstStyle/>
          <a:p>
            <a:pPr indent="0" marL="0">
              <a:buNone/>
            </a:pPr>
            <a:r>
              <a:rPr lang="en-US" sz="5600" b="1" dirty="0">
                <a:solidFill>
                  <a:srgbClr val="FFFFFF"/>
                </a:solidFill>
                <a:latin typeface="Arial Black" pitchFamily="34" charset="0"/>
                <a:ea typeface="Arial Black" pitchFamily="34" charset="-122"/>
                <a:cs typeface="Arial Black" pitchFamily="34" charset="-120"/>
              </a:rPr>
              <a:t>$1.5M</a:t>
            </a:r>
            <a:endParaRPr lang="en-US" sz="5600" dirty="0"/>
          </a:p>
        </p:txBody>
      </p:sp>
      <p:sp>
        <p:nvSpPr>
          <p:cNvPr id="7" name="Text 5"/>
          <p:cNvSpPr/>
          <p:nvPr/>
        </p:nvSpPr>
        <p:spPr>
          <a:xfrm>
            <a:off x="822960" y="2926080"/>
            <a:ext cx="2926080" cy="1371600"/>
          </a:xfrm>
          <a:prstGeom prst="rect">
            <a:avLst/>
          </a:prstGeom>
          <a:noFill/>
          <a:ln/>
        </p:spPr>
        <p:txBody>
          <a:bodyPr wrap="square" lIns="0" tIns="0" rIns="0" bIns="0" rtlCol="0" anchor="ctr"/>
          <a:lstStyle/>
          <a:p>
            <a:pPr indent="0" marL="0">
              <a:buNone/>
            </a:pPr>
            <a:r>
              <a:rPr lang="en-US" sz="1200" dirty="0">
                <a:solidFill>
                  <a:srgbClr val="FAF7F2"/>
                </a:solidFill>
                <a:latin typeface="Calibri" pitchFamily="34" charset="0"/>
                <a:ea typeface="Calibri" pitchFamily="34" charset="-122"/>
                <a:cs typeface="Calibri" pitchFamily="34" charset="-120"/>
              </a:rPr>
              <a:t>18-month runway to validated MVP and Phase 2 readiness.</a:t>
            </a:r>
            <a:endParaRPr lang="en-US" sz="1200" dirty="0"/>
          </a:p>
        </p:txBody>
      </p:sp>
      <p:graphicFrame>
        <p:nvGraphicFramePr>
          <p:cNvPr id="8" name="Chart 0" descr=""/>
          <p:cNvGraphicFramePr/>
          <p:nvPr/>
        </p:nvGraphicFramePr>
        <p:xfrm>
          <a:off x="4023360" y="1417320"/>
          <a:ext cx="4572000" cy="3108960"/>
        </p:xfrm>
        <a:graphic xmlns:a="http://schemas.openxmlformats.org/drawingml/2006/main">
          <a:graphicData uri="http://schemas.openxmlformats.org/drawingml/2006/chart">
            <c:chart xmlns:c="http://schemas.openxmlformats.org/drawingml/2006/chart" r:id="rId1"/>
          </a:graphicData>
        </a:graphic>
      </p:graphicFrame>
      <p:sp>
        <p:nvSpPr>
          <p:cNvPr id="9" name="Text 6"/>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10" name="Text 7"/>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12 / 14</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MILESTONES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this round buys</a:t>
            </a:r>
            <a:endParaRPr lang="en-US" sz="2800" dirty="0"/>
          </a:p>
        </p:txBody>
      </p:sp>
      <p:sp>
        <p:nvSpPr>
          <p:cNvPr id="4" name="Shape 2"/>
          <p:cNvSpPr/>
          <p:nvPr/>
        </p:nvSpPr>
        <p:spPr>
          <a:xfrm>
            <a:off x="548640" y="1417320"/>
            <a:ext cx="8046720" cy="777240"/>
          </a:xfrm>
          <a:prstGeom prst="rect">
            <a:avLst/>
          </a:prstGeom>
          <a:solidFill>
            <a:srgbClr val="F4F3F0"/>
          </a:solidFill>
          <a:ln/>
        </p:spPr>
      </p:sp>
      <p:sp>
        <p:nvSpPr>
          <p:cNvPr id="5" name="Shape 3"/>
          <p:cNvSpPr/>
          <p:nvPr/>
        </p:nvSpPr>
        <p:spPr>
          <a:xfrm>
            <a:off x="548640" y="1417320"/>
            <a:ext cx="54864" cy="777240"/>
          </a:xfrm>
          <a:prstGeom prst="rect">
            <a:avLst/>
          </a:prstGeom>
          <a:solidFill>
            <a:srgbClr val="C76F3D"/>
          </a:solidFill>
          <a:ln/>
        </p:spPr>
      </p:sp>
      <p:sp>
        <p:nvSpPr>
          <p:cNvPr id="6" name="Text 4"/>
          <p:cNvSpPr/>
          <p:nvPr/>
        </p:nvSpPr>
        <p:spPr>
          <a:xfrm>
            <a:off x="822960" y="1417320"/>
            <a:ext cx="1280160" cy="77724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M0–M3</a:t>
            </a:r>
            <a:endParaRPr lang="en-US" sz="1400" dirty="0"/>
          </a:p>
        </p:txBody>
      </p:sp>
      <p:sp>
        <p:nvSpPr>
          <p:cNvPr id="7" name="Text 5"/>
          <p:cNvSpPr/>
          <p:nvPr/>
        </p:nvSpPr>
        <p:spPr>
          <a:xfrm>
            <a:off x="2240280" y="1417320"/>
            <a:ext cx="2011680" cy="77724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Foundation</a:t>
            </a:r>
            <a:endParaRPr lang="en-US" sz="1300" dirty="0"/>
          </a:p>
        </p:txBody>
      </p:sp>
      <p:sp>
        <p:nvSpPr>
          <p:cNvPr id="8" name="Text 6"/>
          <p:cNvSpPr/>
          <p:nvPr/>
        </p:nvSpPr>
        <p:spPr>
          <a:xfrm>
            <a:off x="4389120" y="1417320"/>
            <a:ext cx="4114800" cy="77724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Legal entity, processor relationships, compliance framework, initial creator LOIs.</a:t>
            </a:r>
            <a:endParaRPr lang="en-US" sz="1050" dirty="0"/>
          </a:p>
        </p:txBody>
      </p:sp>
      <p:sp>
        <p:nvSpPr>
          <p:cNvPr id="9" name="Shape 7"/>
          <p:cNvSpPr/>
          <p:nvPr/>
        </p:nvSpPr>
        <p:spPr>
          <a:xfrm>
            <a:off x="548640" y="2240280"/>
            <a:ext cx="8046720" cy="777240"/>
          </a:xfrm>
          <a:prstGeom prst="rect">
            <a:avLst/>
          </a:prstGeom>
          <a:solidFill>
            <a:srgbClr val="FFFFFF"/>
          </a:solidFill>
          <a:ln/>
        </p:spPr>
      </p:sp>
      <p:sp>
        <p:nvSpPr>
          <p:cNvPr id="10" name="Shape 8"/>
          <p:cNvSpPr/>
          <p:nvPr/>
        </p:nvSpPr>
        <p:spPr>
          <a:xfrm>
            <a:off x="548640" y="2240280"/>
            <a:ext cx="54864" cy="777240"/>
          </a:xfrm>
          <a:prstGeom prst="rect">
            <a:avLst/>
          </a:prstGeom>
          <a:solidFill>
            <a:srgbClr val="C76F3D"/>
          </a:solidFill>
          <a:ln/>
        </p:spPr>
      </p:sp>
      <p:sp>
        <p:nvSpPr>
          <p:cNvPr id="11" name="Text 9"/>
          <p:cNvSpPr/>
          <p:nvPr/>
        </p:nvSpPr>
        <p:spPr>
          <a:xfrm>
            <a:off x="822960" y="2240280"/>
            <a:ext cx="1280160" cy="77724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M3–M6</a:t>
            </a:r>
            <a:endParaRPr lang="en-US" sz="1400" dirty="0"/>
          </a:p>
        </p:txBody>
      </p:sp>
      <p:sp>
        <p:nvSpPr>
          <p:cNvPr id="12" name="Text 10"/>
          <p:cNvSpPr/>
          <p:nvPr/>
        </p:nvSpPr>
        <p:spPr>
          <a:xfrm>
            <a:off x="2240280" y="2240280"/>
            <a:ext cx="2011680" cy="77724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Concierge launch</a:t>
            </a:r>
            <a:endParaRPr lang="en-US" sz="1300" dirty="0"/>
          </a:p>
        </p:txBody>
      </p:sp>
      <p:sp>
        <p:nvSpPr>
          <p:cNvPr id="13" name="Text 11"/>
          <p:cNvSpPr/>
          <p:nvPr/>
        </p:nvSpPr>
        <p:spPr>
          <a:xfrm>
            <a:off x="4389120" y="2240280"/>
            <a:ext cx="4114800" cy="77724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5–10 creators onboarded, first models trained, license engine and approval queue live.</a:t>
            </a:r>
            <a:endParaRPr lang="en-US" sz="1050" dirty="0"/>
          </a:p>
        </p:txBody>
      </p:sp>
      <p:sp>
        <p:nvSpPr>
          <p:cNvPr id="14" name="Shape 12"/>
          <p:cNvSpPr/>
          <p:nvPr/>
        </p:nvSpPr>
        <p:spPr>
          <a:xfrm>
            <a:off x="548640" y="3063240"/>
            <a:ext cx="8046720" cy="777240"/>
          </a:xfrm>
          <a:prstGeom prst="rect">
            <a:avLst/>
          </a:prstGeom>
          <a:solidFill>
            <a:srgbClr val="F4F3F0"/>
          </a:solidFill>
          <a:ln/>
        </p:spPr>
      </p:sp>
      <p:sp>
        <p:nvSpPr>
          <p:cNvPr id="15" name="Shape 13"/>
          <p:cNvSpPr/>
          <p:nvPr/>
        </p:nvSpPr>
        <p:spPr>
          <a:xfrm>
            <a:off x="548640" y="3063240"/>
            <a:ext cx="54864" cy="777240"/>
          </a:xfrm>
          <a:prstGeom prst="rect">
            <a:avLst/>
          </a:prstGeom>
          <a:solidFill>
            <a:srgbClr val="C76F3D"/>
          </a:solidFill>
          <a:ln/>
        </p:spPr>
      </p:sp>
      <p:sp>
        <p:nvSpPr>
          <p:cNvPr id="16" name="Text 14"/>
          <p:cNvSpPr/>
          <p:nvPr/>
        </p:nvSpPr>
        <p:spPr>
          <a:xfrm>
            <a:off x="822960" y="3063240"/>
            <a:ext cx="1280160" cy="77724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M6–M12</a:t>
            </a:r>
            <a:endParaRPr lang="en-US" sz="1400" dirty="0"/>
          </a:p>
        </p:txBody>
      </p:sp>
      <p:sp>
        <p:nvSpPr>
          <p:cNvPr id="17" name="Text 15"/>
          <p:cNvSpPr/>
          <p:nvPr/>
        </p:nvSpPr>
        <p:spPr>
          <a:xfrm>
            <a:off x="2240280" y="3063240"/>
            <a:ext cx="2011680" cy="77724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Closed beta</a:t>
            </a:r>
            <a:endParaRPr lang="en-US" sz="1300" dirty="0"/>
          </a:p>
        </p:txBody>
      </p:sp>
      <p:sp>
        <p:nvSpPr>
          <p:cNvPr id="18" name="Text 16"/>
          <p:cNvSpPr/>
          <p:nvPr/>
        </p:nvSpPr>
        <p:spPr>
          <a:xfrm>
            <a:off x="4389120" y="3063240"/>
            <a:ext cx="4114800" cy="77724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First paying subscribers, validated unit economics, abuse rate measured, retention data.</a:t>
            </a:r>
            <a:endParaRPr lang="en-US" sz="1050" dirty="0"/>
          </a:p>
        </p:txBody>
      </p:sp>
      <p:sp>
        <p:nvSpPr>
          <p:cNvPr id="19" name="Shape 17"/>
          <p:cNvSpPr/>
          <p:nvPr/>
        </p:nvSpPr>
        <p:spPr>
          <a:xfrm>
            <a:off x="548640" y="3886200"/>
            <a:ext cx="8046720" cy="777240"/>
          </a:xfrm>
          <a:prstGeom prst="rect">
            <a:avLst/>
          </a:prstGeom>
          <a:solidFill>
            <a:srgbClr val="FFFFFF"/>
          </a:solidFill>
          <a:ln/>
        </p:spPr>
      </p:sp>
      <p:sp>
        <p:nvSpPr>
          <p:cNvPr id="20" name="Shape 18"/>
          <p:cNvSpPr/>
          <p:nvPr/>
        </p:nvSpPr>
        <p:spPr>
          <a:xfrm>
            <a:off x="548640" y="3886200"/>
            <a:ext cx="54864" cy="777240"/>
          </a:xfrm>
          <a:prstGeom prst="rect">
            <a:avLst/>
          </a:prstGeom>
          <a:solidFill>
            <a:srgbClr val="C76F3D"/>
          </a:solidFill>
          <a:ln/>
        </p:spPr>
      </p:sp>
      <p:sp>
        <p:nvSpPr>
          <p:cNvPr id="21" name="Text 19"/>
          <p:cNvSpPr/>
          <p:nvPr/>
        </p:nvSpPr>
        <p:spPr>
          <a:xfrm>
            <a:off x="822960" y="3886200"/>
            <a:ext cx="1280160" cy="77724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M12–M18</a:t>
            </a:r>
            <a:endParaRPr lang="en-US" sz="1400" dirty="0"/>
          </a:p>
        </p:txBody>
      </p:sp>
      <p:sp>
        <p:nvSpPr>
          <p:cNvPr id="22" name="Text 20"/>
          <p:cNvSpPr/>
          <p:nvPr/>
        </p:nvSpPr>
        <p:spPr>
          <a:xfrm>
            <a:off x="2240280" y="3886200"/>
            <a:ext cx="2011680" cy="77724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Seed-ready</a:t>
            </a:r>
            <a:endParaRPr lang="en-US" sz="1300" dirty="0"/>
          </a:p>
        </p:txBody>
      </p:sp>
      <p:sp>
        <p:nvSpPr>
          <p:cNvPr id="23" name="Text 21"/>
          <p:cNvSpPr/>
          <p:nvPr/>
        </p:nvSpPr>
        <p:spPr>
          <a:xfrm>
            <a:off x="4389120" y="3886200"/>
            <a:ext cx="4114800" cy="77724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Phase 2 readiness: self-service onboarding, video pilot, expansion roadmap, processor redundancy.</a:t>
            </a:r>
            <a:endParaRPr lang="en-US" sz="1050" dirty="0"/>
          </a:p>
        </p:txBody>
      </p:sp>
      <p:sp>
        <p:nvSpPr>
          <p:cNvPr id="24" name="Text 22"/>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5" name="Text 23"/>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13 / 14</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320"/>
        </a:solidFill>
      </p:bgPr>
    </p:bg>
    <p:spTree>
      <p:nvGrpSpPr>
        <p:cNvPr id="1" name=""/>
        <p:cNvGrpSpPr/>
        <p:nvPr/>
      </p:nvGrpSpPr>
      <p:grpSpPr>
        <a:xfrm>
          <a:off x="0" y="0"/>
          <a:ext cx="0" cy="0"/>
          <a:chOff x="0" y="0"/>
          <a:chExt cx="0" cy="0"/>
        </a:xfrm>
      </p:grpSpPr>
      <p:sp>
        <p:nvSpPr>
          <p:cNvPr id="2" name="Shape 0"/>
          <p:cNvSpPr/>
          <p:nvPr/>
        </p:nvSpPr>
        <p:spPr>
          <a:xfrm>
            <a:off x="548640" y="457200"/>
            <a:ext cx="274320" cy="274320"/>
          </a:xfrm>
          <a:prstGeom prst="rect">
            <a:avLst/>
          </a:prstGeom>
          <a:solidFill>
            <a:srgbClr val="C76F3D"/>
          </a:solidFill>
          <a:ln/>
        </p:spPr>
      </p:sp>
      <p:sp>
        <p:nvSpPr>
          <p:cNvPr id="3" name="Text 1"/>
          <p:cNvSpPr/>
          <p:nvPr/>
        </p:nvSpPr>
        <p:spPr>
          <a:xfrm>
            <a:off x="548640" y="1097280"/>
            <a:ext cx="8229600" cy="457200"/>
          </a:xfrm>
          <a:prstGeom prst="rect">
            <a:avLst/>
          </a:prstGeom>
          <a:noFill/>
          <a:ln/>
        </p:spPr>
        <p:txBody>
          <a:bodyPr wrap="square" lIns="0" tIns="0" rIns="0" bIns="0" rtlCol="0" anchor="ctr"/>
          <a:lstStyle/>
          <a:p>
            <a:pPr indent="0" marL="0">
              <a:buNone/>
            </a:pPr>
            <a:r>
              <a:rPr lang="en-US" sz="1600" b="1" spc="400" kern="0" dirty="0">
                <a:solidFill>
                  <a:srgbClr val="C76F3D"/>
                </a:solidFill>
                <a:latin typeface="Calibri" pitchFamily="34" charset="0"/>
                <a:ea typeface="Calibri" pitchFamily="34" charset="-122"/>
                <a:cs typeface="Calibri" pitchFamily="34" charset="-120"/>
              </a:rPr>
              <a:t>The bet</a:t>
            </a:r>
            <a:endParaRPr lang="en-US" sz="1600" dirty="0"/>
          </a:p>
        </p:txBody>
      </p:sp>
      <p:sp>
        <p:nvSpPr>
          <p:cNvPr id="4" name="Text 2"/>
          <p:cNvSpPr/>
          <p:nvPr/>
        </p:nvSpPr>
        <p:spPr>
          <a:xfrm>
            <a:off x="548640" y="1645920"/>
            <a:ext cx="8229600" cy="1371600"/>
          </a:xfrm>
          <a:prstGeom prst="rect">
            <a:avLst/>
          </a:prstGeom>
          <a:noFill/>
          <a:ln/>
        </p:spPr>
        <p:txBody>
          <a:bodyPr wrap="square" lIns="0" tIns="0" rIns="0" bIns="0" rtlCol="0" anchor="ctr"/>
          <a:lstStyle/>
          <a:p>
            <a:pPr indent="0" marL="0">
              <a:buNone/>
            </a:pPr>
            <a:r>
              <a:rPr lang="en-US" sz="2200" dirty="0">
                <a:solidFill>
                  <a:srgbClr val="FFFFFF"/>
                </a:solidFill>
                <a:latin typeface="Calibri Light" pitchFamily="34" charset="0"/>
                <a:ea typeface="Calibri Light" pitchFamily="34" charset="-122"/>
                <a:cs typeface="Calibri Light" pitchFamily="34" charset="-120"/>
              </a:rPr>
              <a:t>People will pay more for authorized, creator-controlled synthetic intimacy than for unauthorized, generic, or gray-market alternatives.</a:t>
            </a:r>
            <a:endParaRPr lang="en-US" sz="2200" dirty="0"/>
          </a:p>
        </p:txBody>
      </p:sp>
      <p:sp>
        <p:nvSpPr>
          <p:cNvPr id="5" name="Shape 3"/>
          <p:cNvSpPr/>
          <p:nvPr/>
        </p:nvSpPr>
        <p:spPr>
          <a:xfrm>
            <a:off x="548640" y="3200400"/>
            <a:ext cx="731520" cy="36576"/>
          </a:xfrm>
          <a:prstGeom prst="rect">
            <a:avLst/>
          </a:prstGeom>
          <a:solidFill>
            <a:srgbClr val="C76F3D"/>
          </a:solidFill>
          <a:ln/>
        </p:spPr>
      </p:sp>
      <p:sp>
        <p:nvSpPr>
          <p:cNvPr id="6" name="Text 4"/>
          <p:cNvSpPr/>
          <p:nvPr/>
        </p:nvSpPr>
        <p:spPr>
          <a:xfrm>
            <a:off x="548640" y="3337560"/>
            <a:ext cx="8229600" cy="914400"/>
          </a:xfrm>
          <a:prstGeom prst="rect">
            <a:avLst/>
          </a:prstGeom>
          <a:noFill/>
          <a:ln/>
        </p:spPr>
        <p:txBody>
          <a:bodyPr wrap="square" lIns="0" tIns="0" rIns="0" bIns="0" rtlCol="0" anchor="ctr"/>
          <a:lstStyle/>
          <a:p>
            <a:pPr indent="0" marL="0">
              <a:buNone/>
            </a:pPr>
            <a:r>
              <a:rPr lang="en-US" sz="1400" i="1" dirty="0">
                <a:solidFill>
                  <a:srgbClr val="FAF7F2"/>
                </a:solidFill>
                <a:latin typeface="Calibri" pitchFamily="34" charset="0"/>
                <a:ea typeface="Calibri" pitchFamily="34" charset="-122"/>
                <a:cs typeface="Calibri" pitchFamily="34" charset="-120"/>
              </a:rPr>
              <a:t>If we're right, the company is the consent infrastructure for synthetic creator media — adult and beyond.</a:t>
            </a:r>
            <a:endParaRPr lang="en-US" sz="1400" dirty="0"/>
          </a:p>
        </p:txBody>
      </p:sp>
      <p:sp>
        <p:nvSpPr>
          <p:cNvPr id="7" name="Text 5"/>
          <p:cNvSpPr/>
          <p:nvPr/>
        </p:nvSpPr>
        <p:spPr>
          <a:xfrm>
            <a:off x="548640" y="4686300"/>
            <a:ext cx="5486400" cy="228600"/>
          </a:xfrm>
          <a:prstGeom prst="rect">
            <a:avLst/>
          </a:prstGeom>
          <a:noFill/>
          <a:ln/>
        </p:spPr>
        <p:txBody>
          <a:bodyPr wrap="square" lIns="0" tIns="0" rIns="0" bIns="0" rtlCol="0" anchor="ctr"/>
          <a:lstStyle/>
          <a:p>
            <a:pPr indent="0" marL="0">
              <a:buNone/>
            </a:pPr>
            <a:r>
              <a:rPr lang="en-US" sz="900" spc="300" kern="0" dirty="0">
                <a:solidFill>
                  <a:srgbClr val="6B7280"/>
                </a:solidFill>
                <a:latin typeface="Calibri" pitchFamily="34" charset="0"/>
                <a:ea typeface="Calibri" pitchFamily="34" charset="-122"/>
                <a:cs typeface="Calibri" pitchFamily="34" charset="-120"/>
              </a:rPr>
              <a:t>Pre-seed · $1.2M · Confidential</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PROBLEM</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Creators have no say in their AI likeness</a:t>
            </a:r>
            <a:endParaRPr lang="en-US" sz="2800" dirty="0"/>
          </a:p>
        </p:txBody>
      </p:sp>
      <p:sp>
        <p:nvSpPr>
          <p:cNvPr id="4" name="Shape 2"/>
          <p:cNvSpPr/>
          <p:nvPr/>
        </p:nvSpPr>
        <p:spPr>
          <a:xfrm>
            <a:off x="548640" y="1463040"/>
            <a:ext cx="2606040" cy="1371600"/>
          </a:xfrm>
          <a:prstGeom prst="rect">
            <a:avLst/>
          </a:prstGeom>
          <a:solidFill>
            <a:srgbClr val="FAF7F2"/>
          </a:solidFill>
          <a:ln/>
        </p:spPr>
      </p:sp>
      <p:sp>
        <p:nvSpPr>
          <p:cNvPr id="5" name="Shape 3"/>
          <p:cNvSpPr/>
          <p:nvPr/>
        </p:nvSpPr>
        <p:spPr>
          <a:xfrm>
            <a:off x="548640" y="1463040"/>
            <a:ext cx="54864" cy="1371600"/>
          </a:xfrm>
          <a:prstGeom prst="rect">
            <a:avLst/>
          </a:prstGeom>
          <a:solidFill>
            <a:srgbClr val="C76F3D"/>
          </a:solidFill>
          <a:ln/>
        </p:spPr>
      </p:sp>
      <p:sp>
        <p:nvSpPr>
          <p:cNvPr id="6" name="Text 4"/>
          <p:cNvSpPr/>
          <p:nvPr/>
        </p:nvSpPr>
        <p:spPr>
          <a:xfrm>
            <a:off x="777240" y="1600200"/>
            <a:ext cx="2240280" cy="640080"/>
          </a:xfrm>
          <a:prstGeom prst="rect">
            <a:avLst/>
          </a:prstGeom>
          <a:noFill/>
          <a:ln/>
        </p:spPr>
        <p:txBody>
          <a:bodyPr wrap="square" lIns="0" tIns="0" rIns="0" bIns="0" rtlCol="0" anchor="ctr"/>
          <a:lstStyle/>
          <a:p>
            <a:pPr indent="0" marL="0">
              <a:buNone/>
            </a:pPr>
            <a:r>
              <a:rPr lang="en-US" sz="3200" b="1" dirty="0">
                <a:solidFill>
                  <a:srgbClr val="C76F3D"/>
                </a:solidFill>
                <a:latin typeface="Arial Black" pitchFamily="34" charset="0"/>
                <a:ea typeface="Arial Black" pitchFamily="34" charset="-122"/>
                <a:cs typeface="Arial Black" pitchFamily="34" charset="-120"/>
              </a:rPr>
              <a:t>0%</a:t>
            </a:r>
            <a:endParaRPr lang="en-US" sz="3200" dirty="0"/>
          </a:p>
        </p:txBody>
      </p:sp>
      <p:sp>
        <p:nvSpPr>
          <p:cNvPr id="7" name="Text 5"/>
          <p:cNvSpPr/>
          <p:nvPr/>
        </p:nvSpPr>
        <p:spPr>
          <a:xfrm>
            <a:off x="777240" y="2240280"/>
            <a:ext cx="224028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of unauthorized AI creator content currently routes revenue to the creator.</a:t>
            </a:r>
            <a:endParaRPr lang="en-US" sz="1000" dirty="0"/>
          </a:p>
        </p:txBody>
      </p:sp>
      <p:sp>
        <p:nvSpPr>
          <p:cNvPr id="8" name="Shape 6"/>
          <p:cNvSpPr/>
          <p:nvPr/>
        </p:nvSpPr>
        <p:spPr>
          <a:xfrm>
            <a:off x="3291840" y="1463040"/>
            <a:ext cx="2606040" cy="1371600"/>
          </a:xfrm>
          <a:prstGeom prst="rect">
            <a:avLst/>
          </a:prstGeom>
          <a:solidFill>
            <a:srgbClr val="FAF7F2"/>
          </a:solidFill>
          <a:ln/>
        </p:spPr>
      </p:sp>
      <p:sp>
        <p:nvSpPr>
          <p:cNvPr id="9" name="Shape 7"/>
          <p:cNvSpPr/>
          <p:nvPr/>
        </p:nvSpPr>
        <p:spPr>
          <a:xfrm>
            <a:off x="3291840" y="1463040"/>
            <a:ext cx="54864" cy="1371600"/>
          </a:xfrm>
          <a:prstGeom prst="rect">
            <a:avLst/>
          </a:prstGeom>
          <a:solidFill>
            <a:srgbClr val="C76F3D"/>
          </a:solidFill>
          <a:ln/>
        </p:spPr>
      </p:sp>
      <p:sp>
        <p:nvSpPr>
          <p:cNvPr id="10" name="Text 8"/>
          <p:cNvSpPr/>
          <p:nvPr/>
        </p:nvSpPr>
        <p:spPr>
          <a:xfrm>
            <a:off x="3520440" y="1600200"/>
            <a:ext cx="2240280" cy="640080"/>
          </a:xfrm>
          <a:prstGeom prst="rect">
            <a:avLst/>
          </a:prstGeom>
          <a:noFill/>
          <a:ln/>
        </p:spPr>
        <p:txBody>
          <a:bodyPr wrap="square" lIns="0" tIns="0" rIns="0" bIns="0" rtlCol="0" anchor="ctr"/>
          <a:lstStyle/>
          <a:p>
            <a:pPr indent="0" marL="0">
              <a:buNone/>
            </a:pPr>
            <a:r>
              <a:rPr lang="en-US" sz="3200" b="1" dirty="0">
                <a:solidFill>
                  <a:srgbClr val="C76F3D"/>
                </a:solidFill>
                <a:latin typeface="Arial Black" pitchFamily="34" charset="0"/>
                <a:ea typeface="Arial Black" pitchFamily="34" charset="-122"/>
                <a:cs typeface="Arial Black" pitchFamily="34" charset="-120"/>
              </a:rPr>
              <a:t>$7.2B</a:t>
            </a:r>
            <a:endParaRPr lang="en-US" sz="3200" dirty="0"/>
          </a:p>
        </p:txBody>
      </p:sp>
      <p:sp>
        <p:nvSpPr>
          <p:cNvPr id="11" name="Text 9"/>
          <p:cNvSpPr/>
          <p:nvPr/>
        </p:nvSpPr>
        <p:spPr>
          <a:xfrm>
            <a:off x="3520440" y="2240280"/>
            <a:ext cx="224028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OnlyFans gross payments volume in 2024 — proof of willingness to pay for creator-direct intimacy.</a:t>
            </a:r>
            <a:endParaRPr lang="en-US" sz="1000" dirty="0"/>
          </a:p>
        </p:txBody>
      </p:sp>
      <p:sp>
        <p:nvSpPr>
          <p:cNvPr id="12" name="Shape 10"/>
          <p:cNvSpPr/>
          <p:nvPr/>
        </p:nvSpPr>
        <p:spPr>
          <a:xfrm>
            <a:off x="6035040" y="1463040"/>
            <a:ext cx="2606040" cy="1371600"/>
          </a:xfrm>
          <a:prstGeom prst="rect">
            <a:avLst/>
          </a:prstGeom>
          <a:solidFill>
            <a:srgbClr val="FAF7F2"/>
          </a:solidFill>
          <a:ln/>
        </p:spPr>
      </p:sp>
      <p:sp>
        <p:nvSpPr>
          <p:cNvPr id="13" name="Shape 11"/>
          <p:cNvSpPr/>
          <p:nvPr/>
        </p:nvSpPr>
        <p:spPr>
          <a:xfrm>
            <a:off x="6035040" y="1463040"/>
            <a:ext cx="54864" cy="1371600"/>
          </a:xfrm>
          <a:prstGeom prst="rect">
            <a:avLst/>
          </a:prstGeom>
          <a:solidFill>
            <a:srgbClr val="C76F3D"/>
          </a:solidFill>
          <a:ln/>
        </p:spPr>
      </p:sp>
      <p:sp>
        <p:nvSpPr>
          <p:cNvPr id="14" name="Text 12"/>
          <p:cNvSpPr/>
          <p:nvPr/>
        </p:nvSpPr>
        <p:spPr>
          <a:xfrm>
            <a:off x="6263640" y="1600200"/>
            <a:ext cx="2240280" cy="640080"/>
          </a:xfrm>
          <a:prstGeom prst="rect">
            <a:avLst/>
          </a:prstGeom>
          <a:noFill/>
          <a:ln/>
        </p:spPr>
        <p:txBody>
          <a:bodyPr wrap="square" lIns="0" tIns="0" rIns="0" bIns="0" rtlCol="0" anchor="ctr"/>
          <a:lstStyle/>
          <a:p>
            <a:pPr indent="0" marL="0">
              <a:buNone/>
            </a:pPr>
            <a:r>
              <a:rPr lang="en-US" sz="3200" b="1" dirty="0">
                <a:solidFill>
                  <a:srgbClr val="C76F3D"/>
                </a:solidFill>
                <a:latin typeface="Arial Black" pitchFamily="34" charset="0"/>
                <a:ea typeface="Arial Black" pitchFamily="34" charset="-122"/>
                <a:cs typeface="Arial Black" pitchFamily="34" charset="-120"/>
              </a:rPr>
              <a:t>50+</a:t>
            </a:r>
            <a:endParaRPr lang="en-US" sz="3200" dirty="0"/>
          </a:p>
        </p:txBody>
      </p:sp>
      <p:sp>
        <p:nvSpPr>
          <p:cNvPr id="15" name="Text 13"/>
          <p:cNvSpPr/>
          <p:nvPr/>
        </p:nvSpPr>
        <p:spPr>
          <a:xfrm>
            <a:off x="6263640" y="2240280"/>
            <a:ext cx="2240280" cy="502920"/>
          </a:xfrm>
          <a:prstGeom prst="rect">
            <a:avLst/>
          </a:prstGeom>
          <a:noFill/>
          <a:ln/>
        </p:spPr>
        <p:txBody>
          <a:bodyPr wrap="square" lIns="0" tIns="0" rIns="0" bIns="0" rtlCol="0" anchor="ctr"/>
          <a:lstStyle/>
          <a:p>
            <a:pPr indent="0" marL="0">
              <a:buNone/>
            </a:pPr>
            <a:r>
              <a:rPr lang="en-US" sz="1000" dirty="0">
                <a:solidFill>
                  <a:srgbClr val="1A1F36"/>
                </a:solidFill>
                <a:latin typeface="Calibri" pitchFamily="34" charset="0"/>
                <a:ea typeface="Calibri" pitchFamily="34" charset="-122"/>
                <a:cs typeface="Calibri" pitchFamily="34" charset="-120"/>
              </a:rPr>
              <a:t>U.S. state laws targeting nonconsensual intimate deepfakes, plus the federal TAKE IT DOWN Act. The gray market is now legally radioactive.</a:t>
            </a:r>
            <a:endParaRPr lang="en-US" sz="1000" dirty="0"/>
          </a:p>
        </p:txBody>
      </p:sp>
      <p:sp>
        <p:nvSpPr>
          <p:cNvPr id="16" name="Shape 14"/>
          <p:cNvSpPr/>
          <p:nvPr/>
        </p:nvSpPr>
        <p:spPr>
          <a:xfrm>
            <a:off x="548640" y="3108960"/>
            <a:ext cx="8046720" cy="1371600"/>
          </a:xfrm>
          <a:prstGeom prst="rect">
            <a:avLst/>
          </a:prstGeom>
          <a:solidFill>
            <a:srgbClr val="F4F3F0"/>
          </a:solidFill>
          <a:ln/>
        </p:spPr>
      </p:sp>
      <p:sp>
        <p:nvSpPr>
          <p:cNvPr id="17" name="Text 15"/>
          <p:cNvSpPr/>
          <p:nvPr/>
        </p:nvSpPr>
        <p:spPr>
          <a:xfrm>
            <a:off x="822960" y="3246120"/>
            <a:ext cx="27432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THE GAP</a:t>
            </a:r>
            <a:endParaRPr lang="en-US" sz="1000" dirty="0"/>
          </a:p>
        </p:txBody>
      </p:sp>
      <p:sp>
        <p:nvSpPr>
          <p:cNvPr id="18" name="Text 16"/>
          <p:cNvSpPr/>
          <p:nvPr/>
        </p:nvSpPr>
        <p:spPr>
          <a:xfrm>
            <a:off x="822960" y="3520440"/>
            <a:ext cx="7680960" cy="9601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AI tools to generate creator likenesses already exist. The mainstream platforms won't allow explicit content. The gray market won't pay creators or honor consent. Creators see their image used without permission, with no revenue and limited recourse — while regulators move to make the gray market criminal.</a:t>
            </a:r>
            <a:endParaRPr lang="en-US" sz="1200" dirty="0"/>
          </a:p>
        </p:txBody>
      </p:sp>
      <p:sp>
        <p:nvSpPr>
          <p:cNvPr id="19" name="Text 17"/>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0" name="Text 18"/>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 / 14</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SOLUTION</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A consent-first licensing platform</a:t>
            </a:r>
            <a:endParaRPr lang="en-US" sz="2800" dirty="0"/>
          </a:p>
        </p:txBody>
      </p:sp>
      <p:sp>
        <p:nvSpPr>
          <p:cNvPr id="4" name="Text 2"/>
          <p:cNvSpPr/>
          <p:nvPr/>
        </p:nvSpPr>
        <p:spPr>
          <a:xfrm>
            <a:off x="548640" y="1463040"/>
            <a:ext cx="8046720" cy="1280160"/>
          </a:xfrm>
          <a:prstGeom prst="rect">
            <a:avLst/>
          </a:prstGeom>
          <a:noFill/>
          <a:ln/>
        </p:spPr>
        <p:txBody>
          <a:bodyPr wrap="square" lIns="0" tIns="0" rIns="0" bIns="0" rtlCol="0" anchor="ctr"/>
          <a:lstStyle/>
          <a:p>
            <a:pPr indent="0" marL="0">
              <a:buNone/>
            </a:pPr>
            <a:r>
              <a:rPr lang="en-US" sz="1800" dirty="0">
                <a:solidFill>
                  <a:srgbClr val="1A1F36"/>
                </a:solidFill>
                <a:latin typeface="Calibri Light" pitchFamily="34" charset="0"/>
                <a:ea typeface="Calibri Light" pitchFamily="34" charset="-122"/>
                <a:cs typeface="Calibri Light" pitchFamily="34" charset="-120"/>
              </a:rPr>
              <a:t>Likeness lets verified adult creators license their likeness to subscribers — including controlled access to a private AI model of themselves. Every output runs through a creator-defined license. Every license is revocable. Every model stays on the platform.</a:t>
            </a:r>
            <a:endParaRPr lang="en-US" sz="1800" dirty="0"/>
          </a:p>
        </p:txBody>
      </p:sp>
      <p:sp>
        <p:nvSpPr>
          <p:cNvPr id="5" name="Shape 3"/>
          <p:cNvSpPr/>
          <p:nvPr/>
        </p:nvSpPr>
        <p:spPr>
          <a:xfrm>
            <a:off x="548640" y="2834640"/>
            <a:ext cx="2606040" cy="1645920"/>
          </a:xfrm>
          <a:prstGeom prst="rect">
            <a:avLst/>
          </a:prstGeom>
          <a:solidFill>
            <a:srgbClr val="FAF7F2"/>
          </a:solidFill>
          <a:ln/>
        </p:spPr>
      </p:sp>
      <p:sp>
        <p:nvSpPr>
          <p:cNvPr id="6" name="Shape 4"/>
          <p:cNvSpPr/>
          <p:nvPr/>
        </p:nvSpPr>
        <p:spPr>
          <a:xfrm>
            <a:off x="548640" y="2834640"/>
            <a:ext cx="54864" cy="1645920"/>
          </a:xfrm>
          <a:prstGeom prst="rect">
            <a:avLst/>
          </a:prstGeom>
          <a:solidFill>
            <a:srgbClr val="C76F3D"/>
          </a:solidFill>
          <a:ln/>
        </p:spPr>
      </p:sp>
      <p:sp>
        <p:nvSpPr>
          <p:cNvPr id="7" name="Text 5"/>
          <p:cNvSpPr/>
          <p:nvPr/>
        </p:nvSpPr>
        <p:spPr>
          <a:xfrm>
            <a:off x="777240" y="3017520"/>
            <a:ext cx="2240280" cy="45720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Verified consent</a:t>
            </a:r>
            <a:endParaRPr lang="en-US" sz="1400" dirty="0"/>
          </a:p>
        </p:txBody>
      </p:sp>
      <p:sp>
        <p:nvSpPr>
          <p:cNvPr id="8" name="Text 6"/>
          <p:cNvSpPr/>
          <p:nvPr/>
        </p:nvSpPr>
        <p:spPr>
          <a:xfrm>
            <a:off x="777240" y="3474720"/>
            <a:ext cx="2240280" cy="8686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ID, age verification, performer release, AI likeness license. Every face on the platform is authenticated. No third-party uploads ever.</a:t>
            </a:r>
            <a:endParaRPr lang="en-US" sz="1100" dirty="0"/>
          </a:p>
        </p:txBody>
      </p:sp>
      <p:sp>
        <p:nvSpPr>
          <p:cNvPr id="9" name="Shape 7"/>
          <p:cNvSpPr/>
          <p:nvPr/>
        </p:nvSpPr>
        <p:spPr>
          <a:xfrm>
            <a:off x="3291840" y="2834640"/>
            <a:ext cx="2606040" cy="1645920"/>
          </a:xfrm>
          <a:prstGeom prst="rect">
            <a:avLst/>
          </a:prstGeom>
          <a:solidFill>
            <a:srgbClr val="FAF7F2"/>
          </a:solidFill>
          <a:ln/>
        </p:spPr>
      </p:sp>
      <p:sp>
        <p:nvSpPr>
          <p:cNvPr id="10" name="Shape 8"/>
          <p:cNvSpPr/>
          <p:nvPr/>
        </p:nvSpPr>
        <p:spPr>
          <a:xfrm>
            <a:off x="3291840" y="2834640"/>
            <a:ext cx="54864" cy="1645920"/>
          </a:xfrm>
          <a:prstGeom prst="rect">
            <a:avLst/>
          </a:prstGeom>
          <a:solidFill>
            <a:srgbClr val="C76F3D"/>
          </a:solidFill>
          <a:ln/>
        </p:spPr>
      </p:sp>
      <p:sp>
        <p:nvSpPr>
          <p:cNvPr id="11" name="Text 9"/>
          <p:cNvSpPr/>
          <p:nvPr/>
        </p:nvSpPr>
        <p:spPr>
          <a:xfrm>
            <a:off x="3520440" y="3017520"/>
            <a:ext cx="2240280" cy="45720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Creator control</a:t>
            </a:r>
            <a:endParaRPr lang="en-US" sz="1400" dirty="0"/>
          </a:p>
        </p:txBody>
      </p:sp>
      <p:sp>
        <p:nvSpPr>
          <p:cNvPr id="12" name="Text 10"/>
          <p:cNvSpPr/>
          <p:nvPr/>
        </p:nvSpPr>
        <p:spPr>
          <a:xfrm>
            <a:off x="3520440" y="3474720"/>
            <a:ext cx="2240280" cy="8686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Granular license rules per category. Approval queue for fan-generated content. Pause, restrict, or revoke at any time.</a:t>
            </a:r>
            <a:endParaRPr lang="en-US" sz="1100" dirty="0"/>
          </a:p>
        </p:txBody>
      </p:sp>
      <p:sp>
        <p:nvSpPr>
          <p:cNvPr id="13" name="Shape 11"/>
          <p:cNvSpPr/>
          <p:nvPr/>
        </p:nvSpPr>
        <p:spPr>
          <a:xfrm>
            <a:off x="6035040" y="2834640"/>
            <a:ext cx="2606040" cy="1645920"/>
          </a:xfrm>
          <a:prstGeom prst="rect">
            <a:avLst/>
          </a:prstGeom>
          <a:solidFill>
            <a:srgbClr val="FAF7F2"/>
          </a:solidFill>
          <a:ln/>
        </p:spPr>
      </p:sp>
      <p:sp>
        <p:nvSpPr>
          <p:cNvPr id="14" name="Shape 12"/>
          <p:cNvSpPr/>
          <p:nvPr/>
        </p:nvSpPr>
        <p:spPr>
          <a:xfrm>
            <a:off x="6035040" y="2834640"/>
            <a:ext cx="54864" cy="1645920"/>
          </a:xfrm>
          <a:prstGeom prst="rect">
            <a:avLst/>
          </a:prstGeom>
          <a:solidFill>
            <a:srgbClr val="C76F3D"/>
          </a:solidFill>
          <a:ln/>
        </p:spPr>
      </p:sp>
      <p:sp>
        <p:nvSpPr>
          <p:cNvPr id="15" name="Text 13"/>
          <p:cNvSpPr/>
          <p:nvPr/>
        </p:nvSpPr>
        <p:spPr>
          <a:xfrm>
            <a:off x="6263640" y="3017520"/>
            <a:ext cx="2240280" cy="45720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Provenance &amp; enforcement</a:t>
            </a:r>
            <a:endParaRPr lang="en-US" sz="1400" dirty="0"/>
          </a:p>
        </p:txBody>
      </p:sp>
      <p:sp>
        <p:nvSpPr>
          <p:cNvPr id="16" name="Text 14"/>
          <p:cNvSpPr/>
          <p:nvPr/>
        </p:nvSpPr>
        <p:spPr>
          <a:xfrm>
            <a:off x="6263640" y="3474720"/>
            <a:ext cx="2240280" cy="8686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Watermarks, perceptual hashes, signed metadata, takedown machinery. The legitimate alternative to gray-market sites.</a:t>
            </a:r>
            <a:endParaRPr lang="en-US" sz="1100" dirty="0"/>
          </a:p>
        </p:txBody>
      </p:sp>
      <p:sp>
        <p:nvSpPr>
          <p:cNvPr id="17" name="Text 15"/>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18" name="Text 16"/>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3 / 14</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WHY NOW</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Three trends converging</a:t>
            </a:r>
            <a:endParaRPr lang="en-US" sz="2800" dirty="0"/>
          </a:p>
        </p:txBody>
      </p:sp>
      <p:sp>
        <p:nvSpPr>
          <p:cNvPr id="4" name="Shape 2"/>
          <p:cNvSpPr/>
          <p:nvPr/>
        </p:nvSpPr>
        <p:spPr>
          <a:xfrm>
            <a:off x="548640" y="1371600"/>
            <a:ext cx="8046720" cy="1051560"/>
          </a:xfrm>
          <a:prstGeom prst="rect">
            <a:avLst/>
          </a:prstGeom>
          <a:solidFill>
            <a:srgbClr val="F4F3F0"/>
          </a:solidFill>
          <a:ln/>
        </p:spPr>
      </p:sp>
      <p:sp>
        <p:nvSpPr>
          <p:cNvPr id="5" name="Text 3"/>
          <p:cNvSpPr/>
          <p:nvPr/>
        </p:nvSpPr>
        <p:spPr>
          <a:xfrm>
            <a:off x="822960" y="1554480"/>
            <a:ext cx="731520" cy="457200"/>
          </a:xfrm>
          <a:prstGeom prst="rect">
            <a:avLst/>
          </a:prstGeom>
          <a:noFill/>
          <a:ln/>
        </p:spPr>
        <p:txBody>
          <a:bodyPr wrap="square" lIns="0" tIns="0" rIns="0" bIns="0" rtlCol="0" anchor="ctr"/>
          <a:lstStyle/>
          <a:p>
            <a:pPr indent="0" marL="0">
              <a:buNone/>
            </a:pPr>
            <a:r>
              <a:rPr lang="en-US" sz="2200" b="1" dirty="0">
                <a:solidFill>
                  <a:srgbClr val="C76F3D"/>
                </a:solidFill>
                <a:latin typeface="Arial Black" pitchFamily="34" charset="0"/>
                <a:ea typeface="Arial Black" pitchFamily="34" charset="-122"/>
                <a:cs typeface="Arial Black" pitchFamily="34" charset="-120"/>
              </a:rPr>
              <a:t>01</a:t>
            </a:r>
            <a:endParaRPr lang="en-US" sz="2200" dirty="0"/>
          </a:p>
        </p:txBody>
      </p:sp>
      <p:sp>
        <p:nvSpPr>
          <p:cNvPr id="6" name="Text 4"/>
          <p:cNvSpPr/>
          <p:nvPr/>
        </p:nvSpPr>
        <p:spPr>
          <a:xfrm>
            <a:off x="1645920" y="1508760"/>
            <a:ext cx="676656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AI generation crossed the realism threshold.</a:t>
            </a:r>
            <a:endParaRPr lang="en-US" sz="1400" dirty="0"/>
          </a:p>
        </p:txBody>
      </p:sp>
      <p:sp>
        <p:nvSpPr>
          <p:cNvPr id="7" name="Text 5"/>
          <p:cNvSpPr/>
          <p:nvPr/>
        </p:nvSpPr>
        <p:spPr>
          <a:xfrm>
            <a:off x="1645920" y="1874520"/>
            <a:ext cx="676656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Image and short-form video models can now produce convincing synthetic intimate content. The behavior is already happening at scale on consumer hardware.</a:t>
            </a:r>
            <a:endParaRPr lang="en-US" sz="1100" dirty="0"/>
          </a:p>
        </p:txBody>
      </p:sp>
      <p:sp>
        <p:nvSpPr>
          <p:cNvPr id="8" name="Shape 6"/>
          <p:cNvSpPr/>
          <p:nvPr/>
        </p:nvSpPr>
        <p:spPr>
          <a:xfrm>
            <a:off x="548640" y="2514600"/>
            <a:ext cx="8046720" cy="1051560"/>
          </a:xfrm>
          <a:prstGeom prst="rect">
            <a:avLst/>
          </a:prstGeom>
          <a:solidFill>
            <a:srgbClr val="F4F3F0"/>
          </a:solidFill>
          <a:ln/>
        </p:spPr>
      </p:sp>
      <p:sp>
        <p:nvSpPr>
          <p:cNvPr id="9" name="Text 7"/>
          <p:cNvSpPr/>
          <p:nvPr/>
        </p:nvSpPr>
        <p:spPr>
          <a:xfrm>
            <a:off x="822960" y="2697480"/>
            <a:ext cx="731520" cy="457200"/>
          </a:xfrm>
          <a:prstGeom prst="rect">
            <a:avLst/>
          </a:prstGeom>
          <a:noFill/>
          <a:ln/>
        </p:spPr>
        <p:txBody>
          <a:bodyPr wrap="square" lIns="0" tIns="0" rIns="0" bIns="0" rtlCol="0" anchor="ctr"/>
          <a:lstStyle/>
          <a:p>
            <a:pPr indent="0" marL="0">
              <a:buNone/>
            </a:pPr>
            <a:r>
              <a:rPr lang="en-US" sz="2200" b="1" dirty="0">
                <a:solidFill>
                  <a:srgbClr val="C76F3D"/>
                </a:solidFill>
                <a:latin typeface="Arial Black" pitchFamily="34" charset="0"/>
                <a:ea typeface="Arial Black" pitchFamily="34" charset="-122"/>
                <a:cs typeface="Arial Black" pitchFamily="34" charset="-120"/>
              </a:rPr>
              <a:t>02</a:t>
            </a:r>
            <a:endParaRPr lang="en-US" sz="2200" dirty="0"/>
          </a:p>
        </p:txBody>
      </p:sp>
      <p:sp>
        <p:nvSpPr>
          <p:cNvPr id="10" name="Text 8"/>
          <p:cNvSpPr/>
          <p:nvPr/>
        </p:nvSpPr>
        <p:spPr>
          <a:xfrm>
            <a:off x="1645920" y="2651760"/>
            <a:ext cx="676656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Mainstream AI platforms won't touch this.</a:t>
            </a:r>
            <a:endParaRPr lang="en-US" sz="1400" dirty="0"/>
          </a:p>
        </p:txBody>
      </p:sp>
      <p:sp>
        <p:nvSpPr>
          <p:cNvPr id="11" name="Text 9"/>
          <p:cNvSpPr/>
          <p:nvPr/>
        </p:nvSpPr>
        <p:spPr>
          <a:xfrm>
            <a:off x="1645920" y="3017520"/>
            <a:ext cx="676656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The largest image and video models gate explicit content. That gap is structural — purpose-built infrastructure is the only way it gets served well.</a:t>
            </a:r>
            <a:endParaRPr lang="en-US" sz="1100" dirty="0"/>
          </a:p>
        </p:txBody>
      </p:sp>
      <p:sp>
        <p:nvSpPr>
          <p:cNvPr id="12" name="Shape 10"/>
          <p:cNvSpPr/>
          <p:nvPr/>
        </p:nvSpPr>
        <p:spPr>
          <a:xfrm>
            <a:off x="548640" y="3657600"/>
            <a:ext cx="8046720" cy="1051560"/>
          </a:xfrm>
          <a:prstGeom prst="rect">
            <a:avLst/>
          </a:prstGeom>
          <a:solidFill>
            <a:srgbClr val="F4F3F0"/>
          </a:solidFill>
          <a:ln/>
        </p:spPr>
      </p:sp>
      <p:sp>
        <p:nvSpPr>
          <p:cNvPr id="13" name="Text 11"/>
          <p:cNvSpPr/>
          <p:nvPr/>
        </p:nvSpPr>
        <p:spPr>
          <a:xfrm>
            <a:off x="822960" y="3840480"/>
            <a:ext cx="731520" cy="457200"/>
          </a:xfrm>
          <a:prstGeom prst="rect">
            <a:avLst/>
          </a:prstGeom>
          <a:noFill/>
          <a:ln/>
        </p:spPr>
        <p:txBody>
          <a:bodyPr wrap="square" lIns="0" tIns="0" rIns="0" bIns="0" rtlCol="0" anchor="ctr"/>
          <a:lstStyle/>
          <a:p>
            <a:pPr indent="0" marL="0">
              <a:buNone/>
            </a:pPr>
            <a:r>
              <a:rPr lang="en-US" sz="2200" b="1" dirty="0">
                <a:solidFill>
                  <a:srgbClr val="C76F3D"/>
                </a:solidFill>
                <a:latin typeface="Arial Black" pitchFamily="34" charset="0"/>
                <a:ea typeface="Arial Black" pitchFamily="34" charset="-122"/>
                <a:cs typeface="Arial Black" pitchFamily="34" charset="-120"/>
              </a:rPr>
              <a:t>03</a:t>
            </a:r>
            <a:endParaRPr lang="en-US" sz="2200" dirty="0"/>
          </a:p>
        </p:txBody>
      </p:sp>
      <p:sp>
        <p:nvSpPr>
          <p:cNvPr id="14" name="Text 12"/>
          <p:cNvSpPr/>
          <p:nvPr/>
        </p:nvSpPr>
        <p:spPr>
          <a:xfrm>
            <a:off x="1645920" y="3794760"/>
            <a:ext cx="676656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Regulation is forcing the gray market into the open.</a:t>
            </a:r>
            <a:endParaRPr lang="en-US" sz="1400" dirty="0"/>
          </a:p>
        </p:txBody>
      </p:sp>
      <p:sp>
        <p:nvSpPr>
          <p:cNvPr id="15" name="Text 13"/>
          <p:cNvSpPr/>
          <p:nvPr/>
        </p:nvSpPr>
        <p:spPr>
          <a:xfrm>
            <a:off x="1645920" y="4160520"/>
            <a:ext cx="676656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TAKE IT DOWN at the federal level, plus state laws targeting nonconsensual deepfakes. A consent-first platform becomes the legitimate path.</a:t>
            </a:r>
            <a:endParaRPr lang="en-US" sz="1100" dirty="0"/>
          </a:p>
        </p:txBody>
      </p:sp>
      <p:sp>
        <p:nvSpPr>
          <p:cNvPr id="16" name="Text 14"/>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17" name="Text 15"/>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4 / 14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HOW IT WORKS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Two-sided product, controlled flow</a:t>
            </a:r>
            <a:endParaRPr lang="en-US" sz="2800" dirty="0"/>
          </a:p>
        </p:txBody>
      </p:sp>
      <p:sp>
        <p:nvSpPr>
          <p:cNvPr id="4" name="Shape 2"/>
          <p:cNvSpPr/>
          <p:nvPr/>
        </p:nvSpPr>
        <p:spPr>
          <a:xfrm>
            <a:off x="548640" y="1417320"/>
            <a:ext cx="3840480" cy="3108960"/>
          </a:xfrm>
          <a:prstGeom prst="rect">
            <a:avLst/>
          </a:prstGeom>
          <a:solidFill>
            <a:srgbClr val="F4F3F0"/>
          </a:solidFill>
          <a:ln/>
        </p:spPr>
      </p:sp>
      <p:sp>
        <p:nvSpPr>
          <p:cNvPr id="5" name="Shape 3"/>
          <p:cNvSpPr/>
          <p:nvPr/>
        </p:nvSpPr>
        <p:spPr>
          <a:xfrm>
            <a:off x="548640" y="1417320"/>
            <a:ext cx="54864" cy="3108960"/>
          </a:xfrm>
          <a:prstGeom prst="rect">
            <a:avLst/>
          </a:prstGeom>
          <a:solidFill>
            <a:srgbClr val="C76F3D"/>
          </a:solidFill>
          <a:ln/>
        </p:spPr>
      </p:sp>
      <p:sp>
        <p:nvSpPr>
          <p:cNvPr id="6" name="Text 4"/>
          <p:cNvSpPr/>
          <p:nvPr/>
        </p:nvSpPr>
        <p:spPr>
          <a:xfrm>
            <a:off x="822960" y="1554480"/>
            <a:ext cx="347472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CREATORS</a:t>
            </a:r>
            <a:endParaRPr lang="en-US" sz="1000" dirty="0"/>
          </a:p>
        </p:txBody>
      </p:sp>
      <p:sp>
        <p:nvSpPr>
          <p:cNvPr id="7" name="Text 5"/>
          <p:cNvSpPr/>
          <p:nvPr/>
        </p:nvSpPr>
        <p:spPr>
          <a:xfrm>
            <a:off x="822960" y="1874520"/>
            <a:ext cx="3383280" cy="256032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Verify identity, sign performer release</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Sell real content (photos, video, PPV)</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Optionally train private likeness model</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Define license rules and tier structure</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Approve or reject fan submissions</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Earn from subscriptions, tips, PPV, and AI generation markup</a:t>
            </a:r>
            <a:endParaRPr lang="en-US" sz="1150" dirty="0"/>
          </a:p>
        </p:txBody>
      </p:sp>
      <p:sp>
        <p:nvSpPr>
          <p:cNvPr id="8" name="Shape 6"/>
          <p:cNvSpPr/>
          <p:nvPr/>
        </p:nvSpPr>
        <p:spPr>
          <a:xfrm>
            <a:off x="4754880" y="1417320"/>
            <a:ext cx="3840480" cy="3108960"/>
          </a:xfrm>
          <a:prstGeom prst="rect">
            <a:avLst/>
          </a:prstGeom>
          <a:solidFill>
            <a:srgbClr val="FAF7F2"/>
          </a:solidFill>
          <a:ln/>
        </p:spPr>
      </p:sp>
      <p:sp>
        <p:nvSpPr>
          <p:cNvPr id="9" name="Shape 7"/>
          <p:cNvSpPr/>
          <p:nvPr/>
        </p:nvSpPr>
        <p:spPr>
          <a:xfrm>
            <a:off x="4754880" y="1417320"/>
            <a:ext cx="54864" cy="3108960"/>
          </a:xfrm>
          <a:prstGeom prst="rect">
            <a:avLst/>
          </a:prstGeom>
          <a:solidFill>
            <a:srgbClr val="C76F3D"/>
          </a:solidFill>
          <a:ln/>
        </p:spPr>
      </p:sp>
      <p:sp>
        <p:nvSpPr>
          <p:cNvPr id="10" name="Text 8"/>
          <p:cNvSpPr/>
          <p:nvPr/>
        </p:nvSpPr>
        <p:spPr>
          <a:xfrm>
            <a:off x="5029200" y="1554480"/>
            <a:ext cx="347472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FANS</a:t>
            </a:r>
            <a:endParaRPr lang="en-US" sz="1000" dirty="0"/>
          </a:p>
        </p:txBody>
      </p:sp>
      <p:sp>
        <p:nvSpPr>
          <p:cNvPr id="11" name="Text 9"/>
          <p:cNvSpPr/>
          <p:nvPr/>
        </p:nvSpPr>
        <p:spPr>
          <a:xfrm>
            <a:off x="5029200" y="1874520"/>
            <a:ext cx="3383280" cy="256032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Verify age, subscribe to chosen tier</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Access real content + approved AI gallery</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Buy compute credits</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Generate within creator's license rules</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Submit favorites for creator review (with optional tip)</a:t>
            </a:r>
            <a:endParaRPr lang="en-US" sz="1150" dirty="0"/>
          </a:p>
          <a:p>
            <a:pPr marL="342900" indent="-342900">
              <a:spcAft>
                <a:spcPts val="400"/>
              </a:spcAft>
              <a:buSzPct val="100000"/>
              <a:buChar char="•"/>
            </a:pPr>
            <a:r>
              <a:rPr lang="en-US" sz="1150" dirty="0">
                <a:solidFill>
                  <a:srgbClr val="1A1F36"/>
                </a:solidFill>
                <a:latin typeface="Calibri" pitchFamily="34" charset="0"/>
                <a:ea typeface="Calibri" pitchFamily="34" charset="-122"/>
                <a:cs typeface="Calibri" pitchFamily="34" charset="-120"/>
              </a:rPr>
              <a:t>Download approved private outputs (watermarked)</a:t>
            </a:r>
            <a:endParaRPr lang="en-US" sz="1150" dirty="0"/>
          </a:p>
        </p:txBody>
      </p:sp>
      <p:sp>
        <p:nvSpPr>
          <p:cNvPr id="12" name="Text 10"/>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13" name="Text 11"/>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5 / 14</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MARKET</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The adult creator beachhead</a:t>
            </a:r>
            <a:endParaRPr lang="en-US" sz="2800" dirty="0"/>
          </a:p>
        </p:txBody>
      </p:sp>
      <p:sp>
        <p:nvSpPr>
          <p:cNvPr id="4" name="Text 2"/>
          <p:cNvSpPr/>
          <p:nvPr/>
        </p:nvSpPr>
        <p:spPr>
          <a:xfrm>
            <a:off x="548640" y="1371600"/>
            <a:ext cx="2560320" cy="914400"/>
          </a:xfrm>
          <a:prstGeom prst="rect">
            <a:avLst/>
          </a:prstGeom>
          <a:noFill/>
          <a:ln/>
        </p:spPr>
        <p:txBody>
          <a:bodyPr wrap="square" lIns="0" tIns="0" rIns="0" bIns="0" rtlCol="0" anchor="ctr"/>
          <a:lstStyle/>
          <a:p>
            <a:pPr indent="0" marL="0">
              <a:buNone/>
            </a:pPr>
            <a:r>
              <a:rPr lang="en-US" sz="5400" b="1" dirty="0">
                <a:solidFill>
                  <a:srgbClr val="C76F3D"/>
                </a:solidFill>
                <a:latin typeface="Arial Black" pitchFamily="34" charset="0"/>
                <a:ea typeface="Arial Black" pitchFamily="34" charset="-122"/>
                <a:cs typeface="Arial Black" pitchFamily="34" charset="-120"/>
              </a:rPr>
              <a:t>$7.2B</a:t>
            </a:r>
            <a:endParaRPr lang="en-US" sz="5400" dirty="0"/>
          </a:p>
        </p:txBody>
      </p:sp>
      <p:sp>
        <p:nvSpPr>
          <p:cNvPr id="5" name="Text 3"/>
          <p:cNvSpPr/>
          <p:nvPr/>
        </p:nvSpPr>
        <p:spPr>
          <a:xfrm>
            <a:off x="548640" y="2286000"/>
            <a:ext cx="256032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OnlyFans gross payments</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 volume, 2024</a:t>
            </a:r>
            <a:endParaRPr lang="en-US" sz="1100" dirty="0"/>
          </a:p>
        </p:txBody>
      </p:sp>
      <p:sp>
        <p:nvSpPr>
          <p:cNvPr id="6" name="Text 4"/>
          <p:cNvSpPr/>
          <p:nvPr/>
        </p:nvSpPr>
        <p:spPr>
          <a:xfrm>
            <a:off x="3291840" y="1371600"/>
            <a:ext cx="2560320" cy="914400"/>
          </a:xfrm>
          <a:prstGeom prst="rect">
            <a:avLst/>
          </a:prstGeom>
          <a:noFill/>
          <a:ln/>
        </p:spPr>
        <p:txBody>
          <a:bodyPr wrap="square" lIns="0" tIns="0" rIns="0" bIns="0" rtlCol="0" anchor="ctr"/>
          <a:lstStyle/>
          <a:p>
            <a:pPr indent="0" marL="0">
              <a:buNone/>
            </a:pPr>
            <a:r>
              <a:rPr lang="en-US" sz="5400" b="1" dirty="0">
                <a:solidFill>
                  <a:srgbClr val="C76F3D"/>
                </a:solidFill>
                <a:latin typeface="Arial Black" pitchFamily="34" charset="0"/>
                <a:ea typeface="Arial Black" pitchFamily="34" charset="-122"/>
                <a:cs typeface="Arial Black" pitchFamily="34" charset="-120"/>
              </a:rPr>
              <a:t>$1.4B</a:t>
            </a:r>
            <a:endParaRPr lang="en-US" sz="5400" dirty="0"/>
          </a:p>
        </p:txBody>
      </p:sp>
      <p:sp>
        <p:nvSpPr>
          <p:cNvPr id="7" name="Text 5"/>
          <p:cNvSpPr/>
          <p:nvPr/>
        </p:nvSpPr>
        <p:spPr>
          <a:xfrm>
            <a:off x="3291840" y="2286000"/>
            <a:ext cx="256032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OnlyFans platform revenue</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 at 20% take rate</a:t>
            </a:r>
            <a:endParaRPr lang="en-US" sz="1100" dirty="0"/>
          </a:p>
        </p:txBody>
      </p:sp>
      <p:sp>
        <p:nvSpPr>
          <p:cNvPr id="8" name="Text 6"/>
          <p:cNvSpPr/>
          <p:nvPr/>
        </p:nvSpPr>
        <p:spPr>
          <a:xfrm>
            <a:off x="6035040" y="1371600"/>
            <a:ext cx="2560320" cy="914400"/>
          </a:xfrm>
          <a:prstGeom prst="rect">
            <a:avLst/>
          </a:prstGeom>
          <a:noFill/>
          <a:ln/>
        </p:spPr>
        <p:txBody>
          <a:bodyPr wrap="square" lIns="0" tIns="0" rIns="0" bIns="0" rtlCol="0" anchor="ctr"/>
          <a:lstStyle/>
          <a:p>
            <a:pPr indent="0" marL="0">
              <a:buNone/>
            </a:pPr>
            <a:r>
              <a:rPr lang="en-US" sz="5400" b="1" dirty="0">
                <a:solidFill>
                  <a:srgbClr val="C76F3D"/>
                </a:solidFill>
                <a:latin typeface="Arial Black" pitchFamily="34" charset="0"/>
                <a:ea typeface="Arial Black" pitchFamily="34" charset="-122"/>
                <a:cs typeface="Arial Black" pitchFamily="34" charset="-120"/>
              </a:rPr>
              <a:t>4M+</a:t>
            </a:r>
            <a:endParaRPr lang="en-US" sz="5400" dirty="0"/>
          </a:p>
        </p:txBody>
      </p:sp>
      <p:sp>
        <p:nvSpPr>
          <p:cNvPr id="9" name="Text 7"/>
          <p:cNvSpPr/>
          <p:nvPr/>
        </p:nvSpPr>
        <p:spPr>
          <a:xfrm>
            <a:off x="6035040" y="2286000"/>
            <a:ext cx="2560320" cy="45720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Active creators across major</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 adult subscription platforms</a:t>
            </a:r>
            <a:endParaRPr lang="en-US" sz="1100" dirty="0"/>
          </a:p>
        </p:txBody>
      </p:sp>
      <p:sp>
        <p:nvSpPr>
          <p:cNvPr id="10" name="Shape 8"/>
          <p:cNvSpPr/>
          <p:nvPr/>
        </p:nvSpPr>
        <p:spPr>
          <a:xfrm>
            <a:off x="548640" y="3108960"/>
            <a:ext cx="8046720" cy="1371600"/>
          </a:xfrm>
          <a:prstGeom prst="rect">
            <a:avLst/>
          </a:prstGeom>
          <a:solidFill>
            <a:srgbClr val="F4F3F0"/>
          </a:solidFill>
          <a:ln/>
        </p:spPr>
      </p:sp>
      <p:sp>
        <p:nvSpPr>
          <p:cNvPr id="11" name="Text 9"/>
          <p:cNvSpPr/>
          <p:nvPr/>
        </p:nvSpPr>
        <p:spPr>
          <a:xfrm>
            <a:off x="822960" y="3246120"/>
            <a:ext cx="32004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ADJACENT EXPANSION</a:t>
            </a:r>
            <a:endParaRPr lang="en-US" sz="1000" dirty="0"/>
          </a:p>
        </p:txBody>
      </p:sp>
      <p:sp>
        <p:nvSpPr>
          <p:cNvPr id="12" name="Text 10"/>
          <p:cNvSpPr/>
          <p:nvPr/>
        </p:nvSpPr>
        <p:spPr>
          <a:xfrm>
            <a:off x="822960" y="3520440"/>
            <a:ext cx="7680960" cy="9601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The adult wedge proves the consent infrastructure. The same primitives extend to mainstream creator likeness licensing — influencer AI campaigns, virtual meet-and-greets, brand-controlled synthetic content, and personalized entertainment. Adult is the entry; the platform is for synthetic creator media broadly.</a:t>
            </a:r>
            <a:endParaRPr lang="en-US" sz="1100" dirty="0"/>
          </a:p>
        </p:txBody>
      </p:sp>
      <p:sp>
        <p:nvSpPr>
          <p:cNvPr id="13" name="Text 11"/>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14" name="Text 12"/>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6 / 14</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BUSINESS MODEL</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Three revenue streams</a:t>
            </a:r>
            <a:endParaRPr lang="en-US" sz="2800" dirty="0"/>
          </a:p>
        </p:txBody>
      </p:sp>
      <p:sp>
        <p:nvSpPr>
          <p:cNvPr id="4" name="Shape 2"/>
          <p:cNvSpPr/>
          <p:nvPr/>
        </p:nvSpPr>
        <p:spPr>
          <a:xfrm>
            <a:off x="548640" y="1417320"/>
            <a:ext cx="8046720" cy="960120"/>
          </a:xfrm>
          <a:prstGeom prst="rect">
            <a:avLst/>
          </a:prstGeom>
          <a:solidFill>
            <a:srgbClr val="F4F3F0"/>
          </a:solidFill>
          <a:ln/>
        </p:spPr>
      </p:sp>
      <p:sp>
        <p:nvSpPr>
          <p:cNvPr id="5" name="Shape 3"/>
          <p:cNvSpPr/>
          <p:nvPr/>
        </p:nvSpPr>
        <p:spPr>
          <a:xfrm>
            <a:off x="548640" y="1417320"/>
            <a:ext cx="54864" cy="960120"/>
          </a:xfrm>
          <a:prstGeom prst="rect">
            <a:avLst/>
          </a:prstGeom>
          <a:solidFill>
            <a:srgbClr val="C76F3D"/>
          </a:solidFill>
          <a:ln/>
        </p:spPr>
      </p:sp>
      <p:sp>
        <p:nvSpPr>
          <p:cNvPr id="6" name="Text 4"/>
          <p:cNvSpPr/>
          <p:nvPr/>
        </p:nvSpPr>
        <p:spPr>
          <a:xfrm>
            <a:off x="822960" y="1554480"/>
            <a:ext cx="274320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Subscriptions, tips, PPV</a:t>
            </a:r>
            <a:endParaRPr lang="en-US" sz="1400" dirty="0"/>
          </a:p>
        </p:txBody>
      </p:sp>
      <p:sp>
        <p:nvSpPr>
          <p:cNvPr id="7" name="Text 5"/>
          <p:cNvSpPr/>
          <p:nvPr/>
        </p:nvSpPr>
        <p:spPr>
          <a:xfrm>
            <a:off x="822960" y="1920240"/>
            <a:ext cx="2743200" cy="365760"/>
          </a:xfrm>
          <a:prstGeom prst="rect">
            <a:avLst/>
          </a:prstGeom>
          <a:noFill/>
          <a:ln/>
        </p:spPr>
        <p:txBody>
          <a:bodyPr wrap="square" lIns="0" tIns="0" rIns="0" bIns="0" rtlCol="0" anchor="ctr"/>
          <a:lstStyle/>
          <a:p>
            <a:pPr indent="0" marL="0">
              <a:buNone/>
            </a:pPr>
            <a:r>
              <a:rPr lang="en-US" sz="1300" b="1" dirty="0">
                <a:solidFill>
                  <a:srgbClr val="C76F3D"/>
                </a:solidFill>
                <a:latin typeface="Arial Black" pitchFamily="34" charset="0"/>
                <a:ea typeface="Arial Black" pitchFamily="34" charset="-122"/>
                <a:cs typeface="Arial Black" pitchFamily="34" charset="-120"/>
              </a:rPr>
              <a:t>~20%</a:t>
            </a:r>
            <a:endParaRPr lang="en-US" sz="1300" dirty="0"/>
          </a:p>
        </p:txBody>
      </p:sp>
      <p:sp>
        <p:nvSpPr>
          <p:cNvPr id="8" name="Text 6"/>
          <p:cNvSpPr/>
          <p:nvPr/>
        </p:nvSpPr>
        <p:spPr>
          <a:xfrm>
            <a:off x="3749040" y="1554480"/>
            <a:ext cx="4754880" cy="7315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Standard platform fee on creator earnings, in line with category.</a:t>
            </a:r>
            <a:endParaRPr lang="en-US" sz="1100" dirty="0"/>
          </a:p>
        </p:txBody>
      </p:sp>
      <p:sp>
        <p:nvSpPr>
          <p:cNvPr id="9" name="Shape 7"/>
          <p:cNvSpPr/>
          <p:nvPr/>
        </p:nvSpPr>
        <p:spPr>
          <a:xfrm>
            <a:off x="548640" y="2487168"/>
            <a:ext cx="8046720" cy="960120"/>
          </a:xfrm>
          <a:prstGeom prst="rect">
            <a:avLst/>
          </a:prstGeom>
          <a:solidFill>
            <a:srgbClr val="F4F3F0"/>
          </a:solidFill>
          <a:ln/>
        </p:spPr>
      </p:sp>
      <p:sp>
        <p:nvSpPr>
          <p:cNvPr id="10" name="Shape 8"/>
          <p:cNvSpPr/>
          <p:nvPr/>
        </p:nvSpPr>
        <p:spPr>
          <a:xfrm>
            <a:off x="548640" y="2487168"/>
            <a:ext cx="54864" cy="960120"/>
          </a:xfrm>
          <a:prstGeom prst="rect">
            <a:avLst/>
          </a:prstGeom>
          <a:solidFill>
            <a:srgbClr val="C76F3D"/>
          </a:solidFill>
          <a:ln/>
        </p:spPr>
      </p:sp>
      <p:sp>
        <p:nvSpPr>
          <p:cNvPr id="11" name="Text 9"/>
          <p:cNvSpPr/>
          <p:nvPr/>
        </p:nvSpPr>
        <p:spPr>
          <a:xfrm>
            <a:off x="822960" y="2624328"/>
            <a:ext cx="274320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Compute credits</a:t>
            </a:r>
            <a:endParaRPr lang="en-US" sz="1400" dirty="0"/>
          </a:p>
        </p:txBody>
      </p:sp>
      <p:sp>
        <p:nvSpPr>
          <p:cNvPr id="12" name="Text 10"/>
          <p:cNvSpPr/>
          <p:nvPr/>
        </p:nvSpPr>
        <p:spPr>
          <a:xfrm>
            <a:off x="822960" y="2990088"/>
            <a:ext cx="2743200" cy="365760"/>
          </a:xfrm>
          <a:prstGeom prst="rect">
            <a:avLst/>
          </a:prstGeom>
          <a:noFill/>
          <a:ln/>
        </p:spPr>
        <p:txBody>
          <a:bodyPr wrap="square" lIns="0" tIns="0" rIns="0" bIns="0" rtlCol="0" anchor="ctr"/>
          <a:lstStyle/>
          <a:p>
            <a:pPr indent="0" marL="0">
              <a:buNone/>
            </a:pPr>
            <a:r>
              <a:rPr lang="en-US" sz="1300" b="1" dirty="0">
                <a:solidFill>
                  <a:srgbClr val="C76F3D"/>
                </a:solidFill>
                <a:latin typeface="Arial Black" pitchFamily="34" charset="0"/>
                <a:ea typeface="Arial Black" pitchFamily="34" charset="-122"/>
                <a:cs typeface="Arial Black" pitchFamily="34" charset="-120"/>
              </a:rPr>
              <a:t>Markup</a:t>
            </a:r>
            <a:endParaRPr lang="en-US" sz="1300" dirty="0"/>
          </a:p>
        </p:txBody>
      </p:sp>
      <p:sp>
        <p:nvSpPr>
          <p:cNvPr id="13" name="Text 11"/>
          <p:cNvSpPr/>
          <p:nvPr/>
        </p:nvSpPr>
        <p:spPr>
          <a:xfrm>
            <a:off x="3749040" y="2624328"/>
            <a:ext cx="4754880" cy="7315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Fans buy credits to generate. Platform takes margin on top of inference cost. Creator can add their own markup.</a:t>
            </a:r>
            <a:endParaRPr lang="en-US" sz="1100" dirty="0"/>
          </a:p>
        </p:txBody>
      </p:sp>
      <p:sp>
        <p:nvSpPr>
          <p:cNvPr id="14" name="Shape 12"/>
          <p:cNvSpPr/>
          <p:nvPr/>
        </p:nvSpPr>
        <p:spPr>
          <a:xfrm>
            <a:off x="548640" y="3557016"/>
            <a:ext cx="8046720" cy="960120"/>
          </a:xfrm>
          <a:prstGeom prst="rect">
            <a:avLst/>
          </a:prstGeom>
          <a:solidFill>
            <a:srgbClr val="F4F3F0"/>
          </a:solidFill>
          <a:ln/>
        </p:spPr>
      </p:sp>
      <p:sp>
        <p:nvSpPr>
          <p:cNvPr id="15" name="Shape 13"/>
          <p:cNvSpPr/>
          <p:nvPr/>
        </p:nvSpPr>
        <p:spPr>
          <a:xfrm>
            <a:off x="548640" y="3557016"/>
            <a:ext cx="54864" cy="960120"/>
          </a:xfrm>
          <a:prstGeom prst="rect">
            <a:avLst/>
          </a:prstGeom>
          <a:solidFill>
            <a:srgbClr val="C76F3D"/>
          </a:solidFill>
          <a:ln/>
        </p:spPr>
      </p:sp>
      <p:sp>
        <p:nvSpPr>
          <p:cNvPr id="16" name="Text 14"/>
          <p:cNvSpPr/>
          <p:nvPr/>
        </p:nvSpPr>
        <p:spPr>
          <a:xfrm>
            <a:off x="822960" y="3694176"/>
            <a:ext cx="274320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Premium creator tools</a:t>
            </a:r>
            <a:endParaRPr lang="en-US" sz="1400" dirty="0"/>
          </a:p>
        </p:txBody>
      </p:sp>
      <p:sp>
        <p:nvSpPr>
          <p:cNvPr id="17" name="Text 15"/>
          <p:cNvSpPr/>
          <p:nvPr/>
        </p:nvSpPr>
        <p:spPr>
          <a:xfrm>
            <a:off x="822960" y="4059936"/>
            <a:ext cx="2743200" cy="365760"/>
          </a:xfrm>
          <a:prstGeom prst="rect">
            <a:avLst/>
          </a:prstGeom>
          <a:noFill/>
          <a:ln/>
        </p:spPr>
        <p:txBody>
          <a:bodyPr wrap="square" lIns="0" tIns="0" rIns="0" bIns="0" rtlCol="0" anchor="ctr"/>
          <a:lstStyle/>
          <a:p>
            <a:pPr indent="0" marL="0">
              <a:buNone/>
            </a:pPr>
            <a:r>
              <a:rPr lang="en-US" sz="1300" b="1" dirty="0">
                <a:solidFill>
                  <a:srgbClr val="C76F3D"/>
                </a:solidFill>
                <a:latin typeface="Arial Black" pitchFamily="34" charset="0"/>
                <a:ea typeface="Arial Black" pitchFamily="34" charset="-122"/>
                <a:cs typeface="Arial Black" pitchFamily="34" charset="-120"/>
              </a:rPr>
              <a:t>Tiered</a:t>
            </a:r>
            <a:endParaRPr lang="en-US" sz="1300" dirty="0"/>
          </a:p>
        </p:txBody>
      </p:sp>
      <p:sp>
        <p:nvSpPr>
          <p:cNvPr id="18" name="Text 16"/>
          <p:cNvSpPr/>
          <p:nvPr/>
        </p:nvSpPr>
        <p:spPr>
          <a:xfrm>
            <a:off x="3749040" y="3694176"/>
            <a:ext cx="4754880" cy="7315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Analytics, takedown monitoring, advanced workflows. Paid tiers or revenue share.</a:t>
            </a:r>
            <a:endParaRPr lang="en-US" sz="1100" dirty="0"/>
          </a:p>
        </p:txBody>
      </p:sp>
      <p:sp>
        <p:nvSpPr>
          <p:cNvPr id="19" name="Text 17"/>
          <p:cNvSpPr/>
          <p:nvPr/>
        </p:nvSpPr>
        <p:spPr>
          <a:xfrm>
            <a:off x="548640" y="4434840"/>
            <a:ext cx="8229600" cy="274320"/>
          </a:xfrm>
          <a:prstGeom prst="rect">
            <a:avLst/>
          </a:prstGeom>
          <a:noFill/>
          <a:ln/>
        </p:spPr>
        <p:txBody>
          <a:bodyPr wrap="square" lIns="0" tIns="0" rIns="0" bIns="0"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Compute is passed through with margin. Trust &amp; safety scales sub-linearly with revenue once mature.</a:t>
            </a:r>
            <a:endParaRPr lang="en-US" sz="1000" dirty="0"/>
          </a:p>
        </p:txBody>
      </p:sp>
      <p:sp>
        <p:nvSpPr>
          <p:cNvPr id="20" name="Text 18"/>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1" name="Text 19"/>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7 / 14</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DEFENSIBILITY</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Why this is hard to copy</a:t>
            </a:r>
            <a:endParaRPr lang="en-US" sz="2800" dirty="0"/>
          </a:p>
        </p:txBody>
      </p:sp>
      <p:sp>
        <p:nvSpPr>
          <p:cNvPr id="4" name="Text 2"/>
          <p:cNvSpPr/>
          <p:nvPr/>
        </p:nvSpPr>
        <p:spPr>
          <a:xfrm>
            <a:off x="548640" y="1280160"/>
            <a:ext cx="8229600" cy="365760"/>
          </a:xfrm>
          <a:prstGeom prst="rect">
            <a:avLst/>
          </a:prstGeom>
          <a:noFill/>
          <a:ln/>
        </p:spPr>
        <p:txBody>
          <a:bodyPr wrap="square" lIns="0" tIns="0" rIns="0" bIns="0" rtlCol="0" anchor="ctr"/>
          <a:lstStyle/>
          <a:p>
            <a:pPr indent="0" marL="0">
              <a:buNone/>
            </a:pPr>
            <a:r>
              <a:rPr lang="en-US" sz="1300" i="1" dirty="0">
                <a:solidFill>
                  <a:srgbClr val="6B7280"/>
                </a:solidFill>
                <a:latin typeface="Calibri" pitchFamily="34" charset="0"/>
                <a:ea typeface="Calibri" pitchFamily="34" charset="-122"/>
                <a:cs typeface="Calibri" pitchFamily="34" charset="-120"/>
              </a:rPr>
              <a:t>The model isn't the moat. The moat is everything around it.</a:t>
            </a:r>
            <a:endParaRPr lang="en-US" sz="1300" dirty="0"/>
          </a:p>
        </p:txBody>
      </p:sp>
      <p:sp>
        <p:nvSpPr>
          <p:cNvPr id="5" name="Shape 3"/>
          <p:cNvSpPr/>
          <p:nvPr/>
        </p:nvSpPr>
        <p:spPr>
          <a:xfrm>
            <a:off x="548640" y="1783080"/>
            <a:ext cx="3931920" cy="1325880"/>
          </a:xfrm>
          <a:prstGeom prst="rect">
            <a:avLst/>
          </a:prstGeom>
          <a:solidFill>
            <a:srgbClr val="FAF7F2"/>
          </a:solidFill>
          <a:ln/>
        </p:spPr>
      </p:sp>
      <p:sp>
        <p:nvSpPr>
          <p:cNvPr id="6" name="Shape 4"/>
          <p:cNvSpPr/>
          <p:nvPr/>
        </p:nvSpPr>
        <p:spPr>
          <a:xfrm>
            <a:off x="548640" y="1783080"/>
            <a:ext cx="54864" cy="1325880"/>
          </a:xfrm>
          <a:prstGeom prst="rect">
            <a:avLst/>
          </a:prstGeom>
          <a:solidFill>
            <a:srgbClr val="C76F3D"/>
          </a:solidFill>
          <a:ln/>
        </p:spPr>
      </p:sp>
      <p:sp>
        <p:nvSpPr>
          <p:cNvPr id="7" name="Text 5"/>
          <p:cNvSpPr/>
          <p:nvPr/>
        </p:nvSpPr>
        <p:spPr>
          <a:xfrm>
            <a:off x="822960" y="1947672"/>
            <a:ext cx="3566160" cy="3657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Compliance infrastructure</a:t>
            </a:r>
            <a:endParaRPr lang="en-US" sz="1300" dirty="0"/>
          </a:p>
        </p:txBody>
      </p:sp>
      <p:sp>
        <p:nvSpPr>
          <p:cNvPr id="8" name="Text 6"/>
          <p:cNvSpPr/>
          <p:nvPr/>
        </p:nvSpPr>
        <p:spPr>
          <a:xfrm>
            <a:off x="822960" y="2331720"/>
            <a:ext cx="3566160" cy="68580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ID verification, 2257 records, consent ledgers, processor relationships, takedown automation. Years to build, slow to copy.</a:t>
            </a:r>
            <a:endParaRPr lang="en-US" sz="1050" dirty="0"/>
          </a:p>
        </p:txBody>
      </p:sp>
      <p:sp>
        <p:nvSpPr>
          <p:cNvPr id="9" name="Shape 7"/>
          <p:cNvSpPr/>
          <p:nvPr/>
        </p:nvSpPr>
        <p:spPr>
          <a:xfrm>
            <a:off x="4617720" y="1783080"/>
            <a:ext cx="3931920" cy="1325880"/>
          </a:xfrm>
          <a:prstGeom prst="rect">
            <a:avLst/>
          </a:prstGeom>
          <a:solidFill>
            <a:srgbClr val="FAF7F2"/>
          </a:solidFill>
          <a:ln/>
        </p:spPr>
      </p:sp>
      <p:sp>
        <p:nvSpPr>
          <p:cNvPr id="10" name="Shape 8"/>
          <p:cNvSpPr/>
          <p:nvPr/>
        </p:nvSpPr>
        <p:spPr>
          <a:xfrm>
            <a:off x="4617720" y="1783080"/>
            <a:ext cx="54864" cy="1325880"/>
          </a:xfrm>
          <a:prstGeom prst="rect">
            <a:avLst/>
          </a:prstGeom>
          <a:solidFill>
            <a:srgbClr val="C76F3D"/>
          </a:solidFill>
          <a:ln/>
        </p:spPr>
      </p:sp>
      <p:sp>
        <p:nvSpPr>
          <p:cNvPr id="11" name="Text 9"/>
          <p:cNvSpPr/>
          <p:nvPr/>
        </p:nvSpPr>
        <p:spPr>
          <a:xfrm>
            <a:off x="4892040" y="1947672"/>
            <a:ext cx="3566160" cy="3657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Creator trust</a:t>
            </a:r>
            <a:endParaRPr lang="en-US" sz="1300" dirty="0"/>
          </a:p>
        </p:txBody>
      </p:sp>
      <p:sp>
        <p:nvSpPr>
          <p:cNvPr id="12" name="Text 10"/>
          <p:cNvSpPr/>
          <p:nvPr/>
        </p:nvSpPr>
        <p:spPr>
          <a:xfrm>
            <a:off x="4892040" y="2331720"/>
            <a:ext cx="3566160" cy="68580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Verified creators with revocable licenses on the platform. Reputation in the industry takes time and behavior to earn.</a:t>
            </a:r>
            <a:endParaRPr lang="en-US" sz="1050" dirty="0"/>
          </a:p>
        </p:txBody>
      </p:sp>
      <p:sp>
        <p:nvSpPr>
          <p:cNvPr id="13" name="Shape 11"/>
          <p:cNvSpPr/>
          <p:nvPr/>
        </p:nvSpPr>
        <p:spPr>
          <a:xfrm>
            <a:off x="548640" y="3246120"/>
            <a:ext cx="3931920" cy="1325880"/>
          </a:xfrm>
          <a:prstGeom prst="rect">
            <a:avLst/>
          </a:prstGeom>
          <a:solidFill>
            <a:srgbClr val="FAF7F2"/>
          </a:solidFill>
          <a:ln/>
        </p:spPr>
      </p:sp>
      <p:sp>
        <p:nvSpPr>
          <p:cNvPr id="14" name="Shape 12"/>
          <p:cNvSpPr/>
          <p:nvPr/>
        </p:nvSpPr>
        <p:spPr>
          <a:xfrm>
            <a:off x="548640" y="3246120"/>
            <a:ext cx="54864" cy="1325880"/>
          </a:xfrm>
          <a:prstGeom prst="rect">
            <a:avLst/>
          </a:prstGeom>
          <a:solidFill>
            <a:srgbClr val="C76F3D"/>
          </a:solidFill>
          <a:ln/>
        </p:spPr>
      </p:sp>
      <p:sp>
        <p:nvSpPr>
          <p:cNvPr id="15" name="Text 13"/>
          <p:cNvSpPr/>
          <p:nvPr/>
        </p:nvSpPr>
        <p:spPr>
          <a:xfrm>
            <a:off x="822960" y="3410712"/>
            <a:ext cx="3566160" cy="3657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Provenance graph</a:t>
            </a:r>
            <a:endParaRPr lang="en-US" sz="1300" dirty="0"/>
          </a:p>
        </p:txBody>
      </p:sp>
      <p:sp>
        <p:nvSpPr>
          <p:cNvPr id="16" name="Text 14"/>
          <p:cNvSpPr/>
          <p:nvPr/>
        </p:nvSpPr>
        <p:spPr>
          <a:xfrm>
            <a:off x="822960" y="3794760"/>
            <a:ext cx="3566160" cy="68580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Every legitimate output is hashed, watermarked, and attributable. The platform itself becomes the enforcement primitive.</a:t>
            </a:r>
            <a:endParaRPr lang="en-US" sz="1050" dirty="0"/>
          </a:p>
        </p:txBody>
      </p:sp>
      <p:sp>
        <p:nvSpPr>
          <p:cNvPr id="17" name="Shape 15"/>
          <p:cNvSpPr/>
          <p:nvPr/>
        </p:nvSpPr>
        <p:spPr>
          <a:xfrm>
            <a:off x="4617720" y="3246120"/>
            <a:ext cx="3931920" cy="1325880"/>
          </a:xfrm>
          <a:prstGeom prst="rect">
            <a:avLst/>
          </a:prstGeom>
          <a:solidFill>
            <a:srgbClr val="FAF7F2"/>
          </a:solidFill>
          <a:ln/>
        </p:spPr>
      </p:sp>
      <p:sp>
        <p:nvSpPr>
          <p:cNvPr id="18" name="Shape 16"/>
          <p:cNvSpPr/>
          <p:nvPr/>
        </p:nvSpPr>
        <p:spPr>
          <a:xfrm>
            <a:off x="4617720" y="3246120"/>
            <a:ext cx="54864" cy="1325880"/>
          </a:xfrm>
          <a:prstGeom prst="rect">
            <a:avLst/>
          </a:prstGeom>
          <a:solidFill>
            <a:srgbClr val="C76F3D"/>
          </a:solidFill>
          <a:ln/>
        </p:spPr>
      </p:sp>
      <p:sp>
        <p:nvSpPr>
          <p:cNvPr id="19" name="Text 17"/>
          <p:cNvSpPr/>
          <p:nvPr/>
        </p:nvSpPr>
        <p:spPr>
          <a:xfrm>
            <a:off x="4892040" y="3410712"/>
            <a:ext cx="3566160" cy="3657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Adult-friendly payment rails</a:t>
            </a:r>
            <a:endParaRPr lang="en-US" sz="1300" dirty="0"/>
          </a:p>
        </p:txBody>
      </p:sp>
      <p:sp>
        <p:nvSpPr>
          <p:cNvPr id="20" name="Text 18"/>
          <p:cNvSpPr/>
          <p:nvPr/>
        </p:nvSpPr>
        <p:spPr>
          <a:xfrm>
            <a:off x="4892040" y="3794760"/>
            <a:ext cx="3566160" cy="68580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Multi-processor redundancy with audit-grade compliance. A startup-killing problem until you've solved it.</a:t>
            </a:r>
            <a:endParaRPr lang="en-US" sz="1050" dirty="0"/>
          </a:p>
        </p:txBody>
      </p:sp>
      <p:sp>
        <p:nvSpPr>
          <p:cNvPr id="21" name="Text 19"/>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2" name="Text 20"/>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8 / 14</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GO-TO-MARKET</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Phased rollout, no public discovery</a:t>
            </a:r>
            <a:endParaRPr lang="en-US" sz="2800" dirty="0"/>
          </a:p>
        </p:txBody>
      </p:sp>
      <p:sp>
        <p:nvSpPr>
          <p:cNvPr id="4" name="Shape 2"/>
          <p:cNvSpPr/>
          <p:nvPr/>
        </p:nvSpPr>
        <p:spPr>
          <a:xfrm>
            <a:off x="548640" y="1371600"/>
            <a:ext cx="8046720" cy="1051560"/>
          </a:xfrm>
          <a:prstGeom prst="rect">
            <a:avLst/>
          </a:prstGeom>
          <a:solidFill>
            <a:srgbClr val="FAF7F2"/>
          </a:solidFill>
          <a:ln/>
        </p:spPr>
      </p:sp>
      <p:sp>
        <p:nvSpPr>
          <p:cNvPr id="5" name="Shape 3"/>
          <p:cNvSpPr/>
          <p:nvPr/>
        </p:nvSpPr>
        <p:spPr>
          <a:xfrm>
            <a:off x="548640" y="1371600"/>
            <a:ext cx="54864" cy="1051560"/>
          </a:xfrm>
          <a:prstGeom prst="rect">
            <a:avLst/>
          </a:prstGeom>
          <a:solidFill>
            <a:srgbClr val="C76F3D"/>
          </a:solidFill>
          <a:ln/>
        </p:spPr>
      </p:sp>
      <p:sp>
        <p:nvSpPr>
          <p:cNvPr id="6" name="Text 4"/>
          <p:cNvSpPr/>
          <p:nvPr/>
        </p:nvSpPr>
        <p:spPr>
          <a:xfrm>
            <a:off x="822960" y="1508760"/>
            <a:ext cx="13716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PHASE 1</a:t>
            </a:r>
            <a:endParaRPr lang="en-US" sz="1000" dirty="0"/>
          </a:p>
        </p:txBody>
      </p:sp>
      <p:sp>
        <p:nvSpPr>
          <p:cNvPr id="7" name="Text 5"/>
          <p:cNvSpPr/>
          <p:nvPr/>
        </p:nvSpPr>
        <p:spPr>
          <a:xfrm>
            <a:off x="822960" y="1783080"/>
            <a:ext cx="2743200" cy="365760"/>
          </a:xfrm>
          <a:prstGeom prst="rect">
            <a:avLst/>
          </a:prstGeom>
          <a:noFill/>
          <a:ln/>
        </p:spPr>
        <p:txBody>
          <a:bodyPr wrap="square" lIns="0" tIns="0" rIns="0" bIns="0" rtlCol="0" anchor="ctr"/>
          <a:lstStyle/>
          <a:p>
            <a:pPr indent="0" marL="0">
              <a:buNone/>
            </a:pPr>
            <a:r>
              <a:rPr lang="en-US" sz="1600" b="1" dirty="0">
                <a:solidFill>
                  <a:srgbClr val="1A1F36"/>
                </a:solidFill>
                <a:latin typeface="Arial Black" pitchFamily="34" charset="0"/>
                <a:ea typeface="Arial Black" pitchFamily="34" charset="-122"/>
                <a:cs typeface="Arial Black" pitchFamily="34" charset="-120"/>
              </a:rPr>
              <a:t>Concierge launch</a:t>
            </a:r>
            <a:endParaRPr lang="en-US" sz="1600" dirty="0"/>
          </a:p>
        </p:txBody>
      </p:sp>
      <p:sp>
        <p:nvSpPr>
          <p:cNvPr id="8" name="Text 6"/>
          <p:cNvSpPr/>
          <p:nvPr/>
        </p:nvSpPr>
        <p:spPr>
          <a:xfrm>
            <a:off x="822960" y="2148840"/>
            <a:ext cx="2743200" cy="274320"/>
          </a:xfrm>
          <a:prstGeom prst="rect">
            <a:avLst/>
          </a:prstGeom>
          <a:noFill/>
          <a:ln/>
        </p:spPr>
        <p:txBody>
          <a:bodyPr wrap="square" lIns="0" tIns="0" rIns="0" bIns="0" rtlCol="0" anchor="ctr"/>
          <a:lstStyle/>
          <a:p>
            <a:pPr indent="0" marL="0">
              <a:buNone/>
            </a:pPr>
            <a:r>
              <a:rPr lang="en-US" sz="1100" i="1" dirty="0">
                <a:solidFill>
                  <a:srgbClr val="6B7280"/>
                </a:solidFill>
                <a:latin typeface="Calibri" pitchFamily="34" charset="0"/>
                <a:ea typeface="Calibri" pitchFamily="34" charset="-122"/>
                <a:cs typeface="Calibri" pitchFamily="34" charset="-120"/>
              </a:rPr>
              <a:t>5–10 invite-only creators</a:t>
            </a:r>
            <a:endParaRPr lang="en-US" sz="1100" dirty="0"/>
          </a:p>
        </p:txBody>
      </p:sp>
      <p:sp>
        <p:nvSpPr>
          <p:cNvPr id="9" name="Text 7"/>
          <p:cNvSpPr/>
          <p:nvPr/>
        </p:nvSpPr>
        <p:spPr>
          <a:xfrm>
            <a:off x="3749040" y="1508760"/>
            <a:ext cx="475488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Manual onboarding, hands-on model training, still images only. Validate creator workflow, fan willingness to pay, abuse rate, and processor stability.</a:t>
            </a:r>
            <a:endParaRPr lang="en-US" sz="1100" dirty="0"/>
          </a:p>
        </p:txBody>
      </p:sp>
      <p:sp>
        <p:nvSpPr>
          <p:cNvPr id="10" name="Shape 8"/>
          <p:cNvSpPr/>
          <p:nvPr/>
        </p:nvSpPr>
        <p:spPr>
          <a:xfrm>
            <a:off x="548640" y="2514600"/>
            <a:ext cx="8046720" cy="1051560"/>
          </a:xfrm>
          <a:prstGeom prst="rect">
            <a:avLst/>
          </a:prstGeom>
          <a:solidFill>
            <a:srgbClr val="F4F3F0"/>
          </a:solidFill>
          <a:ln/>
        </p:spPr>
      </p:sp>
      <p:sp>
        <p:nvSpPr>
          <p:cNvPr id="11" name="Shape 9"/>
          <p:cNvSpPr/>
          <p:nvPr/>
        </p:nvSpPr>
        <p:spPr>
          <a:xfrm>
            <a:off x="548640" y="2514600"/>
            <a:ext cx="54864" cy="1051560"/>
          </a:xfrm>
          <a:prstGeom prst="rect">
            <a:avLst/>
          </a:prstGeom>
          <a:solidFill>
            <a:srgbClr val="C76F3D"/>
          </a:solidFill>
          <a:ln/>
        </p:spPr>
      </p:sp>
      <p:sp>
        <p:nvSpPr>
          <p:cNvPr id="12" name="Text 10"/>
          <p:cNvSpPr/>
          <p:nvPr/>
        </p:nvSpPr>
        <p:spPr>
          <a:xfrm>
            <a:off x="822960" y="2651760"/>
            <a:ext cx="13716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PHASE 2</a:t>
            </a:r>
            <a:endParaRPr lang="en-US" sz="1000" dirty="0"/>
          </a:p>
        </p:txBody>
      </p:sp>
      <p:sp>
        <p:nvSpPr>
          <p:cNvPr id="13" name="Text 11"/>
          <p:cNvSpPr/>
          <p:nvPr/>
        </p:nvSpPr>
        <p:spPr>
          <a:xfrm>
            <a:off x="822960" y="2926080"/>
            <a:ext cx="2743200" cy="365760"/>
          </a:xfrm>
          <a:prstGeom prst="rect">
            <a:avLst/>
          </a:prstGeom>
          <a:noFill/>
          <a:ln/>
        </p:spPr>
        <p:txBody>
          <a:bodyPr wrap="square" lIns="0" tIns="0" rIns="0" bIns="0" rtlCol="0" anchor="ctr"/>
          <a:lstStyle/>
          <a:p>
            <a:pPr indent="0" marL="0">
              <a:buNone/>
            </a:pPr>
            <a:r>
              <a:rPr lang="en-US" sz="1600" b="1" dirty="0">
                <a:solidFill>
                  <a:srgbClr val="1A1F36"/>
                </a:solidFill>
                <a:latin typeface="Arial Black" pitchFamily="34" charset="0"/>
                <a:ea typeface="Arial Black" pitchFamily="34" charset="-122"/>
                <a:cs typeface="Arial Black" pitchFamily="34" charset="-120"/>
              </a:rPr>
              <a:t>Creator network</a:t>
            </a:r>
            <a:endParaRPr lang="en-US" sz="1600" dirty="0"/>
          </a:p>
        </p:txBody>
      </p:sp>
      <p:sp>
        <p:nvSpPr>
          <p:cNvPr id="14" name="Text 12"/>
          <p:cNvSpPr/>
          <p:nvPr/>
        </p:nvSpPr>
        <p:spPr>
          <a:xfrm>
            <a:off x="822960" y="3291840"/>
            <a:ext cx="2743200" cy="274320"/>
          </a:xfrm>
          <a:prstGeom prst="rect">
            <a:avLst/>
          </a:prstGeom>
          <a:noFill/>
          <a:ln/>
        </p:spPr>
        <p:txBody>
          <a:bodyPr wrap="square" lIns="0" tIns="0" rIns="0" bIns="0" rtlCol="0" anchor="ctr"/>
          <a:lstStyle/>
          <a:p>
            <a:pPr indent="0" marL="0">
              <a:buNone/>
            </a:pPr>
            <a:r>
              <a:rPr lang="en-US" sz="1100" i="1" dirty="0">
                <a:solidFill>
                  <a:srgbClr val="6B7280"/>
                </a:solidFill>
                <a:latin typeface="Calibri" pitchFamily="34" charset="0"/>
                <a:ea typeface="Calibri" pitchFamily="34" charset="-122"/>
                <a:cs typeface="Calibri" pitchFamily="34" charset="-120"/>
              </a:rPr>
              <a:t>50–200 creators</a:t>
            </a:r>
            <a:endParaRPr lang="en-US" sz="1100" dirty="0"/>
          </a:p>
        </p:txBody>
      </p:sp>
      <p:sp>
        <p:nvSpPr>
          <p:cNvPr id="15" name="Text 13"/>
          <p:cNvSpPr/>
          <p:nvPr/>
        </p:nvSpPr>
        <p:spPr>
          <a:xfrm>
            <a:off x="3749040" y="2651760"/>
            <a:ext cx="475488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Self-service onboarding for verified creators. Approved collaborations and creator-curated drops. Add video selectively.</a:t>
            </a:r>
            <a:endParaRPr lang="en-US" sz="1100" dirty="0"/>
          </a:p>
        </p:txBody>
      </p:sp>
      <p:sp>
        <p:nvSpPr>
          <p:cNvPr id="16" name="Shape 14"/>
          <p:cNvSpPr/>
          <p:nvPr/>
        </p:nvSpPr>
        <p:spPr>
          <a:xfrm>
            <a:off x="548640" y="3657600"/>
            <a:ext cx="8046720" cy="1051560"/>
          </a:xfrm>
          <a:prstGeom prst="rect">
            <a:avLst/>
          </a:prstGeom>
          <a:solidFill>
            <a:srgbClr val="F4F3F0"/>
          </a:solidFill>
          <a:ln/>
        </p:spPr>
      </p:sp>
      <p:sp>
        <p:nvSpPr>
          <p:cNvPr id="17" name="Shape 15"/>
          <p:cNvSpPr/>
          <p:nvPr/>
        </p:nvSpPr>
        <p:spPr>
          <a:xfrm>
            <a:off x="548640" y="3657600"/>
            <a:ext cx="54864" cy="1051560"/>
          </a:xfrm>
          <a:prstGeom prst="rect">
            <a:avLst/>
          </a:prstGeom>
          <a:solidFill>
            <a:srgbClr val="C76F3D"/>
          </a:solidFill>
          <a:ln/>
        </p:spPr>
      </p:sp>
      <p:sp>
        <p:nvSpPr>
          <p:cNvPr id="18" name="Text 16"/>
          <p:cNvSpPr/>
          <p:nvPr/>
        </p:nvSpPr>
        <p:spPr>
          <a:xfrm>
            <a:off x="822960" y="3794760"/>
            <a:ext cx="137160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PHASE 3</a:t>
            </a:r>
            <a:endParaRPr lang="en-US" sz="1000" dirty="0"/>
          </a:p>
        </p:txBody>
      </p:sp>
      <p:sp>
        <p:nvSpPr>
          <p:cNvPr id="19" name="Text 17"/>
          <p:cNvSpPr/>
          <p:nvPr/>
        </p:nvSpPr>
        <p:spPr>
          <a:xfrm>
            <a:off x="822960" y="4069080"/>
            <a:ext cx="2743200" cy="365760"/>
          </a:xfrm>
          <a:prstGeom prst="rect">
            <a:avLst/>
          </a:prstGeom>
          <a:noFill/>
          <a:ln/>
        </p:spPr>
        <p:txBody>
          <a:bodyPr wrap="square" lIns="0" tIns="0" rIns="0" bIns="0" rtlCol="0" anchor="ctr"/>
          <a:lstStyle/>
          <a:p>
            <a:pPr indent="0" marL="0">
              <a:buNone/>
            </a:pPr>
            <a:r>
              <a:rPr lang="en-US" sz="1600" b="1" dirty="0">
                <a:solidFill>
                  <a:srgbClr val="1A1F36"/>
                </a:solidFill>
                <a:latin typeface="Arial Black" pitchFamily="34" charset="0"/>
                <a:ea typeface="Arial Black" pitchFamily="34" charset="-122"/>
                <a:cs typeface="Arial Black" pitchFamily="34" charset="-120"/>
              </a:rPr>
              <a:t>Self-insert &amp; adjacent</a:t>
            </a:r>
            <a:endParaRPr lang="en-US" sz="1600" dirty="0"/>
          </a:p>
        </p:txBody>
      </p:sp>
      <p:sp>
        <p:nvSpPr>
          <p:cNvPr id="20" name="Text 18"/>
          <p:cNvSpPr/>
          <p:nvPr/>
        </p:nvSpPr>
        <p:spPr>
          <a:xfrm>
            <a:off x="822960" y="4434840"/>
            <a:ext cx="2743200" cy="274320"/>
          </a:xfrm>
          <a:prstGeom prst="rect">
            <a:avLst/>
          </a:prstGeom>
          <a:noFill/>
          <a:ln/>
        </p:spPr>
        <p:txBody>
          <a:bodyPr wrap="square" lIns="0" tIns="0" rIns="0" bIns="0" rtlCol="0" anchor="ctr"/>
          <a:lstStyle/>
          <a:p>
            <a:pPr indent="0" marL="0">
              <a:buNone/>
            </a:pPr>
            <a:r>
              <a:rPr lang="en-US" sz="1100" i="1" dirty="0">
                <a:solidFill>
                  <a:srgbClr val="6B7280"/>
                </a:solidFill>
                <a:latin typeface="Calibri" pitchFamily="34" charset="0"/>
                <a:ea typeface="Calibri" pitchFamily="34" charset="-122"/>
                <a:cs typeface="Calibri" pitchFamily="34" charset="-120"/>
              </a:rPr>
              <a:t>Verified fan likenesses</a:t>
            </a:r>
            <a:endParaRPr lang="en-US" sz="1100" dirty="0"/>
          </a:p>
        </p:txBody>
      </p:sp>
      <p:sp>
        <p:nvSpPr>
          <p:cNvPr id="21" name="Text 19"/>
          <p:cNvSpPr/>
          <p:nvPr/>
        </p:nvSpPr>
        <p:spPr>
          <a:xfrm>
            <a:off x="3749040" y="3794760"/>
            <a:ext cx="475488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Fans can verify and create private models of themselves. Expand to mainstream creator likeness licensing in adjacent verticals.</a:t>
            </a:r>
            <a:endParaRPr lang="en-US" sz="1100" dirty="0"/>
          </a:p>
        </p:txBody>
      </p:sp>
      <p:sp>
        <p:nvSpPr>
          <p:cNvPr id="22" name="Text 20"/>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Pre-seed</a:t>
            </a:r>
            <a:endParaRPr lang="en-US" sz="900" dirty="0"/>
          </a:p>
        </p:txBody>
      </p:sp>
      <p:sp>
        <p:nvSpPr>
          <p:cNvPr id="23" name="Text 21"/>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9 / 14</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Likeness — Investor Deck</dc:title>
  <dc:subject>PptxGenJS Presentation</dc:subject>
  <dc:creator>Likeness</dc:creator>
  <cp:lastModifiedBy>Likeness</cp:lastModifiedBy>
  <cp:revision>1</cp:revision>
  <dcterms:created xsi:type="dcterms:W3CDTF">2026-05-09T02:13:22Z</dcterms:created>
  <dcterms:modified xsi:type="dcterms:W3CDTF">2026-05-09T02:13:22Z</dcterms:modified>
</cp:coreProperties>
</file>